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2" r:id="rId11"/>
    <p:sldId id="264" r:id="rId12"/>
    <p:sldId id="266" r:id="rId13"/>
    <p:sldId id="265" r:id="rId14"/>
    <p:sldId id="268" r:id="rId15"/>
    <p:sldId id="269" r:id="rId16"/>
    <p:sldId id="270" r:id="rId17"/>
    <p:sldId id="274" r:id="rId18"/>
    <p:sldId id="273" r:id="rId19"/>
    <p:sldId id="271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135F0-C35B-4C82-9693-194F125692F6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4D8E-DCA3-4CEB-A86B-7C7702B42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8C5-49DB-4198-909A-8F762AA5B24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8A7AD-CA40-4AE9-972D-03E56FD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\Desktop\Фоны\0_6ce64_2c66b1c4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243522" cy="292895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ідкритий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урок української літератури у 8-А класі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82868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Гармашова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Інна Валеріївна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2428892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\Desktop\Фоны\shablony-dlya-prezentaziy-1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5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015318" cy="5226064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Поема </a:t>
            </a:r>
            <a:r>
              <a:rPr lang="uk-UA" i="1" dirty="0"/>
              <a:t>– ліро-епічний віршований твір, у якому зображені значні події та яскраві характери, а розповідь про героїв супроводжується розкриттям авторських переживань і роздумів.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\Desktop\Фоны\4051689-f2a4dc27fe7fdf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Жанрові особливості </a:t>
            </a:r>
            <a:r>
              <a:rPr lang="uk-UA" b="1" dirty="0" err="1" smtClean="0"/>
              <a:t>“Давньої</a:t>
            </a:r>
            <a:r>
              <a:rPr lang="uk-UA" b="1" dirty="0" smtClean="0"/>
              <a:t> </a:t>
            </a:r>
            <a:r>
              <a:rPr lang="uk-UA" b="1" dirty="0" err="1" smtClean="0"/>
              <a:t>казки”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зображення подій і характерів переважно високого, героїчного змісту;</a:t>
            </a:r>
            <a:endParaRPr lang="ru-RU" dirty="0"/>
          </a:p>
          <a:p>
            <a:pPr lvl="0"/>
            <a:r>
              <a:rPr lang="uk-UA" dirty="0"/>
              <a:t>піднесена мова;</a:t>
            </a:r>
            <a:endParaRPr lang="ru-RU" dirty="0"/>
          </a:p>
          <a:p>
            <a:pPr lvl="0"/>
            <a:r>
              <a:rPr lang="uk-UA" dirty="0"/>
              <a:t>наявність обмеженої кількості дійових осіб;</a:t>
            </a:r>
            <a:endParaRPr lang="ru-RU" dirty="0"/>
          </a:p>
          <a:p>
            <a:pPr lvl="0"/>
            <a:r>
              <a:rPr lang="uk-UA" dirty="0"/>
              <a:t>докладність зображення подій і персонажів;</a:t>
            </a:r>
            <a:endParaRPr lang="ru-RU" dirty="0"/>
          </a:p>
          <a:p>
            <a:pPr lvl="0"/>
            <a:r>
              <a:rPr lang="uk-UA" dirty="0"/>
              <a:t>тривалий час дії;</a:t>
            </a:r>
            <a:endParaRPr lang="ru-RU" dirty="0"/>
          </a:p>
          <a:p>
            <a:pPr lvl="0"/>
            <a:r>
              <a:rPr lang="uk-UA" dirty="0"/>
              <a:t>віршована форма</a:t>
            </a:r>
            <a:endParaRPr lang="ru-RU" dirty="0"/>
          </a:p>
          <a:p>
            <a:pPr lvl="0"/>
            <a:r>
              <a:rPr lang="uk-UA" dirty="0"/>
              <a:t>середній обсяг;</a:t>
            </a:r>
            <a:endParaRPr lang="ru-RU" dirty="0"/>
          </a:p>
          <a:p>
            <a:pPr lvl="0"/>
            <a:r>
              <a:rPr lang="uk-UA" dirty="0"/>
              <a:t>ліричні відступи.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\Desktop\Фоны\61139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57298"/>
            <a:ext cx="8229600" cy="3786214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Жанр «</a:t>
            </a:r>
            <a:r>
              <a:rPr lang="ru-RU" sz="5400" b="1" i="1" dirty="0" err="1" smtClean="0"/>
              <a:t>Давньої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казки</a:t>
            </a:r>
            <a:r>
              <a:rPr lang="ru-RU" sz="5400" b="1" i="1" dirty="0" smtClean="0"/>
              <a:t>» - 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err="1" smtClean="0"/>
              <a:t>ліро-епічна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соціальна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поема-казка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\Desktop\Фоны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700" b="1" dirty="0">
                <a:latin typeface="Times New Roman" pitchFamily="18" charset="0"/>
                <a:cs typeface="Times New Roman" pitchFamily="18" charset="0"/>
              </a:rPr>
              <a:t>Художні засоби поеми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714488"/>
          <a:ext cx="7858179" cy="4214840"/>
        </p:xfrm>
        <a:graphic>
          <a:graphicData uri="http://schemas.openxmlformats.org/drawingml/2006/table">
            <a:tbl>
              <a:tblPr/>
              <a:tblGrid>
                <a:gridCol w="2998440"/>
                <a:gridCol w="4859739"/>
              </a:tblGrid>
              <a:tr h="602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Художній засіб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Приклад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Епітети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Метафори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Порівняння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Фразеологізми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Повтори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Антитеза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23685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Станція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«Знайомство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000264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Характерна»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\Desktop\Фоны\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Образ Поета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2071678"/>
            <a:ext cx="5148262" cy="386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Інформаційне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ґроно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до </a:t>
            </a:r>
            <a:r>
              <a:rPr lang="ru-RU" sz="4000" b="1" i="1" dirty="0" smtClean="0">
                <a:solidFill>
                  <a:srgbClr val="FF0000"/>
                </a:solidFill>
              </a:rPr>
              <a:t>образу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поета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996952"/>
            <a:ext cx="1696298" cy="830997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i="1" dirty="0"/>
              <a:t>Поет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017" y="1124743"/>
            <a:ext cx="3968715" cy="43088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b="1" dirty="0" err="1"/>
              <a:t>гордий</a:t>
            </a:r>
            <a:r>
              <a:rPr lang="ru-RU" sz="2200" b="1" dirty="0"/>
              <a:t>, </a:t>
            </a:r>
            <a:r>
              <a:rPr lang="ru-RU" sz="2200" b="1" dirty="0" err="1"/>
              <a:t>впевнений</a:t>
            </a:r>
            <a:r>
              <a:rPr lang="ru-RU" sz="2200" b="1" dirty="0"/>
              <a:t> у </a:t>
            </a:r>
            <a:r>
              <a:rPr lang="ru-RU" sz="2200" b="1" dirty="0" err="1"/>
              <a:t>своїх</a:t>
            </a:r>
            <a:r>
              <a:rPr lang="ru-RU" sz="2200" b="1" dirty="0"/>
              <a:t> </a:t>
            </a:r>
            <a:r>
              <a:rPr lang="ru-RU" sz="2200" b="1" dirty="0" err="1"/>
              <a:t>діях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9594" y="1916832"/>
            <a:ext cx="2316660" cy="43088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b="1" dirty="0"/>
              <a:t>“...</a:t>
            </a:r>
            <a:r>
              <a:rPr lang="ru-RU" sz="2200" b="1" dirty="0" err="1"/>
              <a:t>Божа</a:t>
            </a:r>
            <a:r>
              <a:rPr lang="ru-RU" sz="2200" b="1" dirty="0"/>
              <a:t> </a:t>
            </a:r>
            <a:r>
              <a:rPr lang="ru-RU" sz="2200" b="1" dirty="0" err="1"/>
              <a:t>людина</a:t>
            </a:r>
            <a:r>
              <a:rPr lang="ru-RU" sz="2200" b="1" dirty="0"/>
              <a:t>”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1922" y="2812286"/>
            <a:ext cx="3500830" cy="43088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200" b="1" dirty="0" smtClean="0"/>
              <a:t>стійкий, сміливий, мужній </a:t>
            </a:r>
            <a:endParaRPr lang="ru-RU" sz="2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660247" y="3643283"/>
            <a:ext cx="1983587" cy="769441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200" b="1" dirty="0"/>
              <a:t>н</a:t>
            </a:r>
            <a:r>
              <a:rPr lang="uk-UA" sz="2200" b="1" dirty="0" smtClean="0"/>
              <a:t>ещасний, але талановитий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3602" y="4653136"/>
            <a:ext cx="2066591" cy="43088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200" b="1" dirty="0"/>
              <a:t>н</a:t>
            </a:r>
            <a:r>
              <a:rPr lang="uk-UA" sz="2200" b="1" dirty="0" smtClean="0"/>
              <a:t>е боїться лиха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75219" y="5636966"/>
            <a:ext cx="3629135" cy="430887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b="1" dirty="0"/>
              <a:t>не </a:t>
            </a:r>
            <a:r>
              <a:rPr lang="ru-RU" sz="2200" b="1" dirty="0" err="1"/>
              <a:t>приваблює</a:t>
            </a:r>
            <a:r>
              <a:rPr lang="ru-RU" sz="2200" b="1" dirty="0"/>
              <a:t> золото, </a:t>
            </a:r>
            <a:r>
              <a:rPr lang="ru-RU" sz="2200" b="1" dirty="0" smtClean="0"/>
              <a:t>слава</a:t>
            </a:r>
            <a:endParaRPr lang="ru-RU" sz="2200" b="1" dirty="0"/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2955930" y="1340186"/>
            <a:ext cx="2000087" cy="207226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flipV="1">
            <a:off x="2955930" y="2132275"/>
            <a:ext cx="2543664" cy="128017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7" idx="1"/>
          </p:cNvCxnSpPr>
          <p:nvPr/>
        </p:nvCxnSpPr>
        <p:spPr>
          <a:xfrm flipV="1">
            <a:off x="2955930" y="3027730"/>
            <a:ext cx="2615992" cy="38472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  <a:endCxn id="8" idx="1"/>
          </p:cNvCxnSpPr>
          <p:nvPr/>
        </p:nvCxnSpPr>
        <p:spPr>
          <a:xfrm>
            <a:off x="2955930" y="3412451"/>
            <a:ext cx="2704317" cy="61555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1"/>
          </p:cNvCxnSpPr>
          <p:nvPr/>
        </p:nvCxnSpPr>
        <p:spPr>
          <a:xfrm>
            <a:off x="2955930" y="3412451"/>
            <a:ext cx="2197672" cy="145612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</p:cNvCxnSpPr>
          <p:nvPr/>
        </p:nvCxnSpPr>
        <p:spPr>
          <a:xfrm>
            <a:off x="2955930" y="3412451"/>
            <a:ext cx="2044698" cy="223112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7376"/>
            <a:ext cx="1682077" cy="189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rot="5400000">
            <a:off x="1928000" y="4572008"/>
            <a:ext cx="2215372" cy="7223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42976" y="5786454"/>
            <a:ext cx="3466846" cy="769441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200" b="1" dirty="0" smtClean="0"/>
              <a:t>На жорстокість відповідає </a:t>
            </a:r>
          </a:p>
          <a:p>
            <a:pPr algn="ctr"/>
            <a:r>
              <a:rPr lang="uk-UA" sz="2200" b="1" dirty="0" smtClean="0"/>
              <a:t>добром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26687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\Desktop\Фоны\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214422"/>
            <a:ext cx="4429156" cy="378621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br>
              <a:rPr lang="uk-UA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err="1" smtClean="0">
                <a:latin typeface="Times New Roman" pitchFamily="18" charset="0"/>
                <a:cs typeface="Times New Roman" pitchFamily="18" charset="0"/>
              </a:rPr>
              <a:t>Бертольдо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571480"/>
            <a:ext cx="3662359" cy="569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крепляем иммунитет в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110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err="1">
                <a:solidFill>
                  <a:srgbClr val="FF0000"/>
                </a:solidFill>
              </a:rPr>
              <a:t>Інформаційне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ґроно</a:t>
            </a:r>
            <a:r>
              <a:rPr lang="ru-RU" sz="4000" b="1" i="1" dirty="0">
                <a:solidFill>
                  <a:srgbClr val="FF0000"/>
                </a:solidFill>
              </a:rPr>
              <a:t> до образу </a:t>
            </a:r>
            <a:r>
              <a:rPr lang="ru-RU" sz="4000" b="1" i="1" dirty="0" smtClean="0">
                <a:solidFill>
                  <a:srgbClr val="FF0000"/>
                </a:solidFill>
              </a:rPr>
              <a:t>Бертольда: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75002"/>
            <a:ext cx="2795381" cy="76944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err="1"/>
              <a:t>Бертольдо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0336" y="1317095"/>
            <a:ext cx="3317960" cy="40011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/>
              <a:t>“</a:t>
            </a:r>
            <a:r>
              <a:rPr lang="ru-RU" sz="2000" b="1" dirty="0" err="1"/>
              <a:t>Лихий</a:t>
            </a:r>
            <a:r>
              <a:rPr lang="ru-RU" sz="2000" b="1" dirty="0"/>
              <a:t> </a:t>
            </a:r>
            <a:r>
              <a:rPr lang="ru-RU" sz="2000" b="1" dirty="0" err="1"/>
              <a:t>такий</a:t>
            </a:r>
            <a:r>
              <a:rPr lang="ru-RU" sz="2000" b="1" dirty="0"/>
              <a:t>, </a:t>
            </a:r>
            <a:r>
              <a:rPr lang="ru-RU" sz="2000" b="1" dirty="0" err="1"/>
              <a:t>крий</a:t>
            </a:r>
            <a:r>
              <a:rPr lang="ru-RU" sz="2000" b="1" dirty="0"/>
              <a:t> боже...”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40336" y="1852073"/>
            <a:ext cx="3317960" cy="40011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прагнення</a:t>
            </a:r>
            <a:r>
              <a:rPr lang="ru-RU" sz="2000" b="1" dirty="0"/>
              <a:t> до </a:t>
            </a:r>
            <a:r>
              <a:rPr lang="ru-RU" sz="2000" b="1" dirty="0" err="1"/>
              <a:t>збагачення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0336" y="2476002"/>
            <a:ext cx="3317960" cy="7078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зневажливе</a:t>
            </a:r>
            <a:r>
              <a:rPr lang="ru-RU" sz="2000" b="1" dirty="0"/>
              <a:t> </a:t>
            </a:r>
            <a:r>
              <a:rPr lang="ru-RU" sz="2000" b="1" dirty="0" err="1"/>
              <a:t>ставлення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до </a:t>
            </a:r>
            <a:r>
              <a:rPr lang="ru-RU" sz="2000" b="1" dirty="0"/>
              <a:t>простого люду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40336" y="3347700"/>
            <a:ext cx="3317960" cy="40011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улесливий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підступний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0336" y="3884148"/>
            <a:ext cx="3317960" cy="40011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“</a:t>
            </a:r>
            <a:r>
              <a:rPr lang="ru-RU" sz="2000" b="1" dirty="0" err="1"/>
              <a:t>сліпа</a:t>
            </a:r>
            <a:r>
              <a:rPr lang="ru-RU" sz="2000" b="1" dirty="0"/>
              <a:t>” </a:t>
            </a:r>
            <a:r>
              <a:rPr lang="ru-RU" sz="2000" b="1" dirty="0" err="1"/>
              <a:t>любов</a:t>
            </a:r>
            <a:r>
              <a:rPr lang="ru-RU" sz="2000" b="1" dirty="0"/>
              <a:t> до </a:t>
            </a:r>
            <a:r>
              <a:rPr lang="ru-RU" sz="2000" b="1" dirty="0" err="1"/>
              <a:t>Ізідори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40336" y="4516558"/>
            <a:ext cx="3317960" cy="7078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корисливий</a:t>
            </a:r>
            <a:r>
              <a:rPr lang="ru-RU" sz="2000" b="1" dirty="0"/>
              <a:t>, </a:t>
            </a:r>
            <a:r>
              <a:rPr lang="ru-RU" sz="2000" b="1" dirty="0" err="1" smtClean="0"/>
              <a:t>бездушний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err="1" smtClean="0"/>
              <a:t>невдячний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62631" y="5442100"/>
            <a:ext cx="3341817" cy="40011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гордий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завзятий</a:t>
            </a:r>
            <a:r>
              <a:rPr lang="ru-RU" sz="2000" b="1" dirty="0"/>
              <a:t>, </a:t>
            </a:r>
            <a:r>
              <a:rPr lang="ru-RU" sz="2000" b="1" dirty="0" err="1"/>
              <a:t>упертий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62631" y="6093295"/>
            <a:ext cx="3341817" cy="707886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лякливий</a:t>
            </a:r>
            <a:r>
              <a:rPr lang="ru-RU" sz="2000" b="1" dirty="0"/>
              <a:t>, не </a:t>
            </a:r>
            <a:r>
              <a:rPr lang="ru-RU" sz="2000" b="1" dirty="0" err="1"/>
              <a:t>сприймає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революційних</a:t>
            </a:r>
            <a:r>
              <a:rPr lang="ru-RU" sz="2000" b="1" dirty="0" smtClean="0"/>
              <a:t> </a:t>
            </a:r>
            <a:r>
              <a:rPr lang="ru-RU" sz="2000" b="1" dirty="0" err="1"/>
              <a:t>пісень</a:t>
            </a:r>
            <a:endParaRPr lang="ru-RU" sz="2000" b="1" dirty="0"/>
          </a:p>
        </p:txBody>
      </p: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 flipV="1">
            <a:off x="3766981" y="1517150"/>
            <a:ext cx="1473355" cy="174257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6" idx="1"/>
          </p:cNvCxnSpPr>
          <p:nvPr/>
        </p:nvCxnSpPr>
        <p:spPr>
          <a:xfrm flipV="1">
            <a:off x="3766981" y="2052128"/>
            <a:ext cx="1473355" cy="120759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  <a:endCxn id="7" idx="1"/>
          </p:cNvCxnSpPr>
          <p:nvPr/>
        </p:nvCxnSpPr>
        <p:spPr>
          <a:xfrm flipV="1">
            <a:off x="3766981" y="2829945"/>
            <a:ext cx="1473355" cy="42977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8" idx="1"/>
          </p:cNvCxnSpPr>
          <p:nvPr/>
        </p:nvCxnSpPr>
        <p:spPr>
          <a:xfrm>
            <a:off x="3766981" y="3259723"/>
            <a:ext cx="1473355" cy="28803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  <a:endCxn id="9" idx="1"/>
          </p:cNvCxnSpPr>
          <p:nvPr/>
        </p:nvCxnSpPr>
        <p:spPr>
          <a:xfrm>
            <a:off x="3766981" y="3259723"/>
            <a:ext cx="1473355" cy="82448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0" idx="1"/>
          </p:cNvCxnSpPr>
          <p:nvPr/>
        </p:nvCxnSpPr>
        <p:spPr>
          <a:xfrm>
            <a:off x="3766981" y="3259723"/>
            <a:ext cx="1473355" cy="161077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>
            <a:off x="3766981" y="3259723"/>
            <a:ext cx="1495650" cy="258248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3"/>
            <a:endCxn id="12" idx="1"/>
          </p:cNvCxnSpPr>
          <p:nvPr/>
        </p:nvCxnSpPr>
        <p:spPr>
          <a:xfrm>
            <a:off x="3766981" y="3259723"/>
            <a:ext cx="1495650" cy="318751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3" y="682823"/>
            <a:ext cx="1728192" cy="20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687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46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2214578"/>
          </a:xfrm>
        </p:spPr>
        <p:txBody>
          <a:bodyPr>
            <a:no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Мистецька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\Desktop\Фоны\730241-58f076dc7f94f8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615130" cy="435771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Декларація  –   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це  документ, офіційна заява, яка проголошує основні принципи внутрішньої та зовнішньої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політики.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6000" b="1" dirty="0" err="1">
                <a:latin typeface="Times New Roman" pitchFamily="18" charset="0"/>
                <a:cs typeface="Times New Roman" pitchFamily="18" charset="0"/>
              </a:rPr>
              <a:t>Пазли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n\Desktop\Фоны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В мене рими-соколята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Як злетять до мене з неба,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То вони мені вполюють,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Вже кого мені там треба!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\Desktop\Фоны\0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85794"/>
            <a:ext cx="8229600" cy="4525963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Та була у нього пісня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дзвінкою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гучною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Бо розходилась по світу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Стоголосою луною…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\Desktop\Фоны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 err="1">
                <a:latin typeface="Times New Roman" pitchFamily="18" charset="0"/>
                <a:cs typeface="Times New Roman" pitchFamily="18" charset="0"/>
              </a:rPr>
              <a:t>Теє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слово всім давало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То розвагу, то пораду;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Слухачі співцю за </a:t>
            </a:r>
            <a:r>
              <a:rPr lang="uk-UA" sz="4800" dirty="0" err="1">
                <a:latin typeface="Times New Roman" pitchFamily="18" charset="0"/>
                <a:cs typeface="Times New Roman" pitchFamily="18" charset="0"/>
              </a:rPr>
              <a:t>теє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лом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скр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зь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давали раду.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\Desktop\Фоны\0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642918"/>
            <a:ext cx="8572528" cy="4643470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Та й в темниці буду вільний  –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Маю думи-чарівниці,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Що для них нема на світі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Ні застави, ні границі.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\Desktop\Фоны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Проти діла соромного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Виступає слово праве  –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Ох, страшне оте змагання,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Хоч воно і не криваве.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\Desktop\Фоны\12411_html_m424505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572428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Може, квіти зійдуть – і настане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Ще й для мене весела весна.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Леся Українка  </a:t>
            </a:r>
            <a:endParaRPr lang="uk-UA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i="1" dirty="0" err="1">
                <a:latin typeface="Times New Roman" pitchFamily="18" charset="0"/>
                <a:cs typeface="Times New Roman" pitchFamily="18" charset="0"/>
              </a:rPr>
              <a:t>Contra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err="1">
                <a:latin typeface="Times New Roman" pitchFamily="18" charset="0"/>
                <a:cs typeface="Times New Roman" pitchFamily="18" charset="0"/>
              </a:rPr>
              <a:t>spem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err="1">
                <a:latin typeface="Times New Roman" pitchFamily="18" charset="0"/>
                <a:cs typeface="Times New Roman" pitchFamily="18" charset="0"/>
              </a:rPr>
              <a:t>spero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n\Desktop\Фоны\4301789-6bdfd0262e7a5b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65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Ідеї поеми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“Давня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казка”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вільної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творчості, </a:t>
            </a: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особистої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свободи, </a:t>
            </a: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призначення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поета в житті </a:t>
            </a: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суспільства,</a:t>
            </a:r>
          </a:p>
          <a:p>
            <a:pPr algn="ctr"/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утвердження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сили мистецтва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\Desktop\Фоны\28949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858280" cy="178595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Думка, яку стверджує Леся Українка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поемі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“Давня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казка”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Рисунок 19" descr="3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83582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" y="9195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FF0000"/>
                </a:solidFill>
              </a:rPr>
              <a:t>Проблеми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твору</a:t>
            </a:r>
            <a:r>
              <a:rPr lang="ru-RU" sz="4400" b="1" i="1" dirty="0" smtClean="0">
                <a:solidFill>
                  <a:srgbClr val="FF0000"/>
                </a:solidFill>
              </a:rPr>
              <a:t>: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• роль </a:t>
            </a:r>
            <a:r>
              <a:rPr lang="ru-RU" sz="4400" b="1" i="1" dirty="0" err="1"/>
              <a:t>митця</a:t>
            </a:r>
            <a:r>
              <a:rPr lang="ru-RU" sz="4400" b="1" i="1" dirty="0"/>
              <a:t> в </a:t>
            </a:r>
            <a:r>
              <a:rPr lang="ru-RU" sz="4400" b="1" i="1" dirty="0" err="1"/>
              <a:t>суспільстві</a:t>
            </a:r>
            <a:r>
              <a:rPr lang="ru-RU" sz="4400" b="1" i="1" dirty="0"/>
              <a:t>;</a:t>
            </a:r>
          </a:p>
          <a:p>
            <a:r>
              <a:rPr lang="ru-RU" sz="4400" b="1" i="1" dirty="0"/>
              <a:t>• </a:t>
            </a:r>
            <a:r>
              <a:rPr lang="ru-RU" sz="4400" b="1" i="1" dirty="0" err="1"/>
              <a:t>служіння</a:t>
            </a:r>
            <a:r>
              <a:rPr lang="ru-RU" sz="4400" b="1" i="1" dirty="0"/>
              <a:t> </a:t>
            </a:r>
            <a:r>
              <a:rPr lang="ru-RU" sz="4400" b="1" i="1" dirty="0" err="1"/>
              <a:t>музі</a:t>
            </a:r>
            <a:r>
              <a:rPr lang="ru-RU" sz="4400" b="1" i="1" dirty="0"/>
              <a:t> й </a:t>
            </a:r>
            <a:r>
              <a:rPr lang="ru-RU" sz="4400" b="1" i="1" dirty="0" err="1"/>
              <a:t>народові</a:t>
            </a:r>
            <a:r>
              <a:rPr lang="ru-RU" sz="4400" b="1" i="1" dirty="0"/>
              <a:t>;</a:t>
            </a:r>
          </a:p>
          <a:p>
            <a:r>
              <a:rPr lang="ru-RU" sz="4400" b="1" i="1" dirty="0"/>
              <a:t>• суть </a:t>
            </a:r>
            <a:r>
              <a:rPr lang="ru-RU" sz="4400" b="1" i="1" dirty="0" err="1"/>
              <a:t>людського</a:t>
            </a:r>
            <a:r>
              <a:rPr lang="ru-RU" sz="4400" b="1" i="1" dirty="0"/>
              <a:t> </a:t>
            </a:r>
            <a:r>
              <a:rPr lang="ru-RU" sz="4400" b="1" i="1" dirty="0" err="1"/>
              <a:t>щастя</a:t>
            </a:r>
            <a:r>
              <a:rPr lang="ru-RU" sz="4400" b="1" i="1" dirty="0"/>
              <a:t>, </a:t>
            </a:r>
            <a:r>
              <a:rPr lang="ru-RU" sz="4400" b="1" i="1" dirty="0" err="1"/>
              <a:t>вдячності</a:t>
            </a:r>
            <a:r>
              <a:rPr lang="ru-RU" sz="4400" b="1" i="1" dirty="0"/>
              <a:t>;</a:t>
            </a:r>
          </a:p>
          <a:p>
            <a:r>
              <a:rPr lang="ru-RU" sz="4400" b="1" i="1" dirty="0"/>
              <a:t>• </a:t>
            </a:r>
            <a:r>
              <a:rPr lang="ru-RU" sz="4400" b="1" i="1" dirty="0" smtClean="0"/>
              <a:t>в</a:t>
            </a:r>
            <a:r>
              <a:rPr lang="uk-UA" sz="4400" b="1" i="1" dirty="0" err="1" smtClean="0"/>
              <a:t>ій</a:t>
            </a:r>
            <a:r>
              <a:rPr lang="ru-RU" sz="4400" b="1" i="1" dirty="0" smtClean="0"/>
              <a:t>ни </a:t>
            </a:r>
            <a:r>
              <a:rPr lang="ru-RU" sz="4400" b="1" i="1" dirty="0" err="1"/>
              <a:t>заради</a:t>
            </a:r>
            <a:r>
              <a:rPr lang="ru-RU" sz="4400" b="1" i="1" dirty="0"/>
              <a:t> </a:t>
            </a:r>
            <a:r>
              <a:rPr lang="ru-RU" sz="4400" b="1" i="1" dirty="0" err="1"/>
              <a:t>збагачення</a:t>
            </a:r>
            <a:r>
              <a:rPr lang="ru-RU" sz="4400" b="1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22" y="4602618"/>
            <a:ext cx="2911795" cy="185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1"/>
            <a:ext cx="2592288" cy="2247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687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n\Desktop\Фоны\Bordo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0" y="0"/>
            <a:ext cx="9123770" cy="68732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1500174"/>
            <a:ext cx="8715436" cy="1143000"/>
          </a:xfrm>
        </p:spPr>
        <p:txBody>
          <a:bodyPr>
            <a:noAutofit/>
          </a:bodyPr>
          <a:lstStyle/>
          <a:p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Інтерактивна вправа «Мікрофон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5719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Продовжити 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речення: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«Твір Лесі Українки «Давня казка» актуальний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і в наш час, 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тому що…»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n\Desktop\Фоны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532"/>
            <a:ext cx="9144000" cy="6833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Вивчити напам’ять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уривок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поеми (на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вибір);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Підібрати 6 питань тестового характеру за  творчістю Лесі Українки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Створити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рекламу поемі Лесі Українки «Давня казка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n\Desktop\Фоны\colors_and_flower_pattern_in_japanese_style_WA01_115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82792"/>
          </a:xfrm>
        </p:spPr>
        <p:txBody>
          <a:bodyPr>
            <a:noAutofit/>
          </a:bodyPr>
          <a:lstStyle/>
          <a:p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Щиро дякую Вам, 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друзі!!!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n\Desktop\Фон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7081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Дванадцяте березня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Класна робота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400436"/>
          </a:xfrm>
        </p:spPr>
        <p:txBody>
          <a:bodyPr>
            <a:no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Образ народного співця, його високі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моральні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риси в поемі Лесі Українки «Давня казка».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Порівняльна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характеристика образів Поета і лицаря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Бертольдо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\Desktop\Фоны\2055648-7024b2c054201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357454"/>
          </a:xfrm>
        </p:spPr>
        <p:txBody>
          <a:bodyPr>
            <a:noAutofit/>
          </a:bodyPr>
          <a:lstStyle/>
          <a:p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Літературна гра «Так чи ні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\Desktop\Фоны\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lvl="0"/>
            <a:r>
              <a:rPr lang="uk-UA" dirty="0" smtClean="0"/>
              <a:t>1. Поет </a:t>
            </a:r>
            <a:r>
              <a:rPr lang="uk-UA" dirty="0"/>
              <a:t>був красивим і щасливим? (Ні)</a:t>
            </a:r>
            <a:endParaRPr lang="ru-RU" dirty="0"/>
          </a:p>
          <a:p>
            <a:pPr lvl="0"/>
            <a:r>
              <a:rPr lang="uk-UA" dirty="0" smtClean="0"/>
              <a:t>2. До </a:t>
            </a:r>
            <a:r>
              <a:rPr lang="uk-UA" dirty="0"/>
              <a:t>оселі поета постійно приходила молодь? (Так)</a:t>
            </a:r>
            <a:endParaRPr lang="ru-RU" dirty="0"/>
          </a:p>
          <a:p>
            <a:pPr lvl="0"/>
            <a:r>
              <a:rPr lang="uk-UA" dirty="0" smtClean="0"/>
              <a:t>3. Лицар </a:t>
            </a:r>
            <a:r>
              <a:rPr lang="uk-UA" dirty="0" err="1"/>
              <a:t>Бертольдо</a:t>
            </a:r>
            <a:r>
              <a:rPr lang="uk-UA" dirty="0"/>
              <a:t> був благородним та ввічливим? (Ні)</a:t>
            </a:r>
            <a:endParaRPr lang="ru-RU" dirty="0"/>
          </a:p>
          <a:p>
            <a:pPr lvl="0"/>
            <a:r>
              <a:rPr lang="uk-UA" dirty="0" smtClean="0"/>
              <a:t>4. Поет </a:t>
            </a:r>
            <a:r>
              <a:rPr lang="uk-UA" dirty="0"/>
              <a:t>сказав, що має стільки багатства, що його стане й на лицаря? (Так)</a:t>
            </a:r>
            <a:endParaRPr lang="ru-RU" dirty="0"/>
          </a:p>
          <a:p>
            <a:pPr lvl="0"/>
            <a:r>
              <a:rPr lang="uk-UA" dirty="0" smtClean="0"/>
              <a:t>5. </a:t>
            </a:r>
            <a:r>
              <a:rPr lang="uk-UA" dirty="0" err="1" smtClean="0"/>
              <a:t>Бертольдо</a:t>
            </a:r>
            <a:r>
              <a:rPr lang="uk-UA" dirty="0" smtClean="0"/>
              <a:t> </a:t>
            </a:r>
            <a:r>
              <a:rPr lang="uk-UA" dirty="0"/>
              <a:t>зацікавився й вирішив подружитися з поетом? (Ні)</a:t>
            </a:r>
            <a:endParaRPr lang="ru-RU" dirty="0"/>
          </a:p>
          <a:p>
            <a:pPr lvl="0"/>
            <a:r>
              <a:rPr lang="uk-UA" dirty="0" smtClean="0"/>
              <a:t>6. Граф </a:t>
            </a:r>
            <a:r>
              <a:rPr lang="uk-UA" dirty="0"/>
              <a:t>визнав дивну силу слова? (Так)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\Desktop\Фоны\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7. Поет </a:t>
            </a:r>
            <a:r>
              <a:rPr lang="uk-UA" dirty="0"/>
              <a:t>допоміг лицареві завоювати серце вродливої донни </a:t>
            </a:r>
            <a:r>
              <a:rPr lang="uk-UA" dirty="0" err="1"/>
              <a:t>Ізідори</a:t>
            </a:r>
            <a:r>
              <a:rPr lang="uk-UA" dirty="0"/>
              <a:t>? (Так)</a:t>
            </a:r>
            <a:endParaRPr lang="ru-RU" dirty="0"/>
          </a:p>
          <a:p>
            <a:pPr lvl="0"/>
            <a:r>
              <a:rPr lang="uk-UA" dirty="0" smtClean="0"/>
              <a:t>8. Поет </a:t>
            </a:r>
            <a:r>
              <a:rPr lang="uk-UA" dirty="0"/>
              <a:t>допоміг лицареві завоювати бусурманське царство? (Так)</a:t>
            </a:r>
            <a:endParaRPr lang="ru-RU" dirty="0"/>
          </a:p>
          <a:p>
            <a:pPr lvl="0"/>
            <a:r>
              <a:rPr lang="uk-UA" dirty="0" smtClean="0"/>
              <a:t>9. </a:t>
            </a:r>
            <a:r>
              <a:rPr lang="uk-UA" dirty="0" err="1" smtClean="0"/>
              <a:t>Бертольдо</a:t>
            </a:r>
            <a:r>
              <a:rPr lang="uk-UA" dirty="0" smtClean="0"/>
              <a:t> </a:t>
            </a:r>
            <a:r>
              <a:rPr lang="uk-UA" dirty="0"/>
              <a:t>щиро нагородив поета? (Ні)</a:t>
            </a:r>
            <a:endParaRPr lang="ru-RU" dirty="0"/>
          </a:p>
          <a:p>
            <a:pPr lvl="0"/>
            <a:r>
              <a:rPr lang="uk-UA" dirty="0" smtClean="0"/>
              <a:t>10. Граф </a:t>
            </a:r>
            <a:r>
              <a:rPr lang="uk-UA" dirty="0"/>
              <a:t>справді був спочатку гідний щастя – чинив справедливий суд, був лагідний до підданих? (Так)</a:t>
            </a:r>
            <a:endParaRPr lang="ru-RU" dirty="0"/>
          </a:p>
          <a:p>
            <a:pPr lvl="0"/>
            <a:r>
              <a:rPr lang="uk-UA" dirty="0" smtClean="0"/>
              <a:t>11. По </a:t>
            </a:r>
            <a:r>
              <a:rPr lang="uk-UA" dirty="0"/>
              <a:t>далеких війнах граф привчився до грабунку? (Так)</a:t>
            </a:r>
            <a:endParaRPr lang="ru-RU" dirty="0"/>
          </a:p>
          <a:p>
            <a:pPr lvl="0"/>
            <a:r>
              <a:rPr lang="uk-UA" dirty="0" smtClean="0"/>
              <a:t>12. Поет </a:t>
            </a:r>
            <a:r>
              <a:rPr lang="uk-UA" dirty="0"/>
              <a:t>вирішив стати наближеним до графа, щоб допомогти трудящим полегшити їхню долю? (Ні)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\Desktop\Фоны\KlenList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00240"/>
            <a:ext cx="8229600" cy="1571636"/>
          </a:xfrm>
        </p:spPr>
        <p:txBody>
          <a:bodyPr>
            <a:no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Експрес – інтерв’ю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2812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857256"/>
          </a:xfrm>
        </p:spPr>
        <p:txBody>
          <a:bodyPr/>
          <a:lstStyle/>
          <a:p>
            <a:r>
              <a:rPr lang="uk-UA" b="1" dirty="0" smtClean="0"/>
              <a:t>Казкові ознаки: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8586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- зачин</a:t>
            </a:r>
            <a:r>
              <a:rPr lang="ru-RU" sz="4800" b="1" i="1" dirty="0"/>
              <a:t>, </a:t>
            </a:r>
            <a:endParaRPr lang="ru-RU" sz="4800" b="1" i="1" dirty="0" smtClean="0"/>
          </a:p>
          <a:p>
            <a:r>
              <a:rPr lang="ru-RU" sz="4800" b="1" i="1" dirty="0" smtClean="0"/>
              <a:t>- </a:t>
            </a:r>
            <a:r>
              <a:rPr lang="ru-RU" sz="4800" b="1" i="1" dirty="0" err="1" smtClean="0"/>
              <a:t>події</a:t>
            </a:r>
            <a:r>
              <a:rPr lang="ru-RU" sz="4800" b="1" i="1" dirty="0" smtClean="0"/>
              <a:t> </a:t>
            </a:r>
            <a:r>
              <a:rPr lang="ru-RU" sz="4800" b="1" i="1" dirty="0" err="1"/>
              <a:t>відбуваються</a:t>
            </a:r>
            <a:r>
              <a:rPr lang="ru-RU" sz="4800" b="1" i="1" dirty="0"/>
              <a:t> в </a:t>
            </a:r>
            <a:r>
              <a:rPr lang="ru-RU" sz="4800" b="1" i="1" dirty="0" err="1"/>
              <a:t>давноминулі</a:t>
            </a:r>
            <a:r>
              <a:rPr lang="ru-RU" sz="4800" b="1" i="1" dirty="0"/>
              <a:t> </a:t>
            </a:r>
            <a:r>
              <a:rPr lang="ru-RU" sz="4800" b="1" i="1" dirty="0" err="1"/>
              <a:t>часи</a:t>
            </a:r>
            <a:r>
              <a:rPr lang="ru-RU" sz="4800" b="1" i="1" dirty="0"/>
              <a:t>, в </a:t>
            </a:r>
            <a:r>
              <a:rPr lang="ru-RU" sz="4800" b="1" i="1" dirty="0" err="1"/>
              <a:t>якійсь</a:t>
            </a:r>
            <a:r>
              <a:rPr lang="ru-RU" sz="4800" b="1" i="1" dirty="0"/>
              <a:t> </a:t>
            </a:r>
            <a:r>
              <a:rPr lang="ru-RU" sz="4800" b="1" i="1" dirty="0" err="1"/>
              <a:t>невідомій</a:t>
            </a:r>
            <a:r>
              <a:rPr lang="ru-RU" sz="4800" b="1" i="1" dirty="0"/>
              <a:t> </a:t>
            </a:r>
            <a:r>
              <a:rPr lang="ru-RU" sz="4800" b="1" i="1" dirty="0" err="1"/>
              <a:t>країні</a:t>
            </a:r>
            <a:r>
              <a:rPr lang="ru-RU" sz="4800" b="1" i="1" dirty="0"/>
              <a:t>, </a:t>
            </a:r>
            <a:endParaRPr lang="ru-RU" sz="4800" b="1" i="1" dirty="0" smtClean="0"/>
          </a:p>
          <a:p>
            <a:r>
              <a:rPr lang="ru-RU" sz="4800" b="1" i="1" dirty="0" smtClean="0"/>
              <a:t>- </a:t>
            </a:r>
            <a:r>
              <a:rPr lang="ru-RU" sz="4800" b="1" i="1" dirty="0" err="1" smtClean="0"/>
              <a:t>головні</a:t>
            </a:r>
            <a:r>
              <a:rPr lang="ru-RU" sz="4800" b="1" i="1" dirty="0" smtClean="0"/>
              <a:t> </a:t>
            </a:r>
            <a:r>
              <a:rPr lang="ru-RU" sz="4800" b="1" i="1" dirty="0" err="1"/>
              <a:t>персонажі</a:t>
            </a:r>
            <a:r>
              <a:rPr lang="ru-RU" sz="4800" b="1" i="1" dirty="0"/>
              <a:t> — поет і </a:t>
            </a:r>
            <a:r>
              <a:rPr lang="ru-RU" sz="4800" b="1" i="1" dirty="0" err="1"/>
              <a:t>Бертольдо</a:t>
            </a:r>
            <a:r>
              <a:rPr lang="ru-RU" sz="4800" b="1" i="1" dirty="0"/>
              <a:t> — </a:t>
            </a:r>
            <a:r>
              <a:rPr lang="ru-RU" sz="4800" b="1" i="1" dirty="0" err="1"/>
              <a:t>зустрічаються</a:t>
            </a:r>
            <a:r>
              <a:rPr lang="ru-RU" sz="4800" b="1" i="1" dirty="0"/>
              <a:t> </a:t>
            </a:r>
            <a:r>
              <a:rPr lang="ru-RU" sz="4800" b="1" i="1" dirty="0" err="1"/>
              <a:t>тричі</a:t>
            </a:r>
            <a:r>
              <a:rPr lang="ru-RU" sz="4800" b="1" i="1" dirty="0"/>
              <a:t>, як і в </a:t>
            </a:r>
            <a:r>
              <a:rPr lang="ru-RU" sz="4800" b="1" i="1" dirty="0" err="1"/>
              <a:t>казках</a:t>
            </a:r>
            <a:r>
              <a:rPr lang="ru-RU" sz="4800" b="1" i="1" dirty="0" smtClean="0"/>
              <a:t>.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719743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687</Words>
  <Application>Microsoft Office PowerPoint</Application>
  <PresentationFormat>Экран (4:3)</PresentationFormat>
  <Paragraphs>117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Відкритий урок української літератури у 8-А класі</vt:lpstr>
      <vt:lpstr>Слайд 2</vt:lpstr>
      <vt:lpstr>Слайд 3</vt:lpstr>
      <vt:lpstr>Дванадцяте березня Класна робота</vt:lpstr>
      <vt:lpstr>Літературна гра «Так чи ні»</vt:lpstr>
      <vt:lpstr>Слайд 6</vt:lpstr>
      <vt:lpstr>Слайд 7</vt:lpstr>
      <vt:lpstr>Станція  «Експрес – інтерв’ю»</vt:lpstr>
      <vt:lpstr>Казкові ознаки:</vt:lpstr>
      <vt:lpstr>Станція  «Дослідник»</vt:lpstr>
      <vt:lpstr>Поема – ліро-епічний віршований твір, у якому зображені значні події та яскраві характери, а розповідь про героїв супроводжується розкриттям авторських переживань і роздумів. </vt:lpstr>
      <vt:lpstr>Жанрові особливості “Давньої казки” </vt:lpstr>
      <vt:lpstr>Жанр «Давньої казки» -  ліро-епічна соціальна поема-казка </vt:lpstr>
      <vt:lpstr>Художні засоби поеми </vt:lpstr>
      <vt:lpstr>Станція «Знайомство»</vt:lpstr>
      <vt:lpstr>Станція  «Характерна»</vt:lpstr>
      <vt:lpstr>Образ Поета</vt:lpstr>
      <vt:lpstr>Слайд 18</vt:lpstr>
      <vt:lpstr>Образ  Бертольдо</vt:lpstr>
      <vt:lpstr>Слайд 20</vt:lpstr>
      <vt:lpstr>Слайд 21</vt:lpstr>
      <vt:lpstr>Станція  «Мистецька»</vt:lpstr>
      <vt:lpstr>Слайд 23</vt:lpstr>
      <vt:lpstr>Станція  «Пазли»</vt:lpstr>
      <vt:lpstr>Слайд 25</vt:lpstr>
      <vt:lpstr>Слайд 26</vt:lpstr>
      <vt:lpstr>Слайд 27</vt:lpstr>
      <vt:lpstr>Слайд 28</vt:lpstr>
      <vt:lpstr>Слайд 29</vt:lpstr>
      <vt:lpstr>Ідеї поеми “Давня казка”</vt:lpstr>
      <vt:lpstr>Думка, яку стверджує Леся Українка у поемі “Давня казка”</vt:lpstr>
      <vt:lpstr>Слайд 32</vt:lpstr>
      <vt:lpstr>Інтерактивна вправа «Мікрофон»</vt:lpstr>
      <vt:lpstr>Домашнє завдання</vt:lpstr>
      <vt:lpstr>Щиро дякую Вам, друзі!!!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Відкритий урок української літератури у 8-А класі</dc:title>
  <dc:creator>in</dc:creator>
  <cp:lastModifiedBy>in</cp:lastModifiedBy>
  <cp:revision>13</cp:revision>
  <dcterms:created xsi:type="dcterms:W3CDTF">2015-03-11T19:08:39Z</dcterms:created>
  <dcterms:modified xsi:type="dcterms:W3CDTF">2015-03-11T21:44:16Z</dcterms:modified>
</cp:coreProperties>
</file>