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57" r:id="rId3"/>
    <p:sldId id="258" r:id="rId4"/>
    <p:sldId id="259" r:id="rId5"/>
    <p:sldId id="260" r:id="rId6"/>
    <p:sldId id="261" r:id="rId7"/>
    <p:sldId id="262" r:id="rId8"/>
    <p:sldId id="263" r:id="rId9"/>
    <p:sldId id="265" r:id="rId10"/>
    <p:sldId id="266" r:id="rId11"/>
    <p:sldId id="269" r:id="rId12"/>
    <p:sldId id="267" r:id="rId13"/>
    <p:sldId id="268" r:id="rId14"/>
    <p:sldId id="270" r:id="rId15"/>
    <p:sldId id="271" r:id="rId16"/>
    <p:sldId id="264" r:id="rId17"/>
    <p:sldId id="272" r:id="rId18"/>
    <p:sldId id="274" r:id="rId19"/>
    <p:sldId id="275" r:id="rId20"/>
    <p:sldId id="273" r:id="rId21"/>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269" y="725"/>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6533B1-5685-410A-A089-2356F5F7BA9F}" type="datetimeFigureOut">
              <a:rPr lang="uk-UA" smtClean="0"/>
              <a:pPr/>
              <a:t>18.12.2023</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AC3AD5-0987-49BD-811E-DF593051E1B0}" type="slidenum">
              <a:rPr lang="uk-UA" smtClean="0"/>
              <a:pPr/>
              <a:t>‹#›</a:t>
            </a:fld>
            <a:endParaRPr lang="uk-UA"/>
          </a:p>
        </p:txBody>
      </p:sp>
    </p:spTree>
    <p:extLst>
      <p:ext uri="{BB962C8B-B14F-4D97-AF65-F5344CB8AC3E}">
        <p14:creationId xmlns:p14="http://schemas.microsoft.com/office/powerpoint/2010/main" xmlns="" val="2349693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0DAC3AD5-0987-49BD-811E-DF593051E1B0}" type="slidenum">
              <a:rPr lang="uk-UA" smtClean="0"/>
              <a:pPr/>
              <a:t>11</a:t>
            </a:fld>
            <a:endParaRPr lang="uk-UA"/>
          </a:p>
        </p:txBody>
      </p:sp>
    </p:spTree>
    <p:extLst>
      <p:ext uri="{BB962C8B-B14F-4D97-AF65-F5344CB8AC3E}">
        <p14:creationId xmlns:p14="http://schemas.microsoft.com/office/powerpoint/2010/main" xmlns="" val="1395769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0DAC3AD5-0987-49BD-811E-DF593051E1B0}" type="slidenum">
              <a:rPr lang="uk-UA" smtClean="0"/>
              <a:pPr/>
              <a:t>13</a:t>
            </a:fld>
            <a:endParaRPr lang="uk-UA"/>
          </a:p>
        </p:txBody>
      </p:sp>
    </p:spTree>
    <p:extLst>
      <p:ext uri="{BB962C8B-B14F-4D97-AF65-F5344CB8AC3E}">
        <p14:creationId xmlns:p14="http://schemas.microsoft.com/office/powerpoint/2010/main" xmlns="" val="1395769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837628F-8448-41C7-852E-8A2069BE0C7D}" type="datetimeFigureOut">
              <a:rPr lang="uk-UA" smtClean="0"/>
              <a:pPr/>
              <a:t>18.12.2023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570E29E-BC8C-4F18-B7C7-250A0D6C4D1A}" type="slidenum">
              <a:rPr lang="uk-UA" smtClean="0"/>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9837628F-8448-41C7-852E-8A2069BE0C7D}" type="datetimeFigureOut">
              <a:rPr lang="uk-UA" smtClean="0"/>
              <a:pPr/>
              <a:t>18.12.2023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570E29E-BC8C-4F18-B7C7-250A0D6C4D1A}"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9837628F-8448-41C7-852E-8A2069BE0C7D}" type="datetimeFigureOut">
              <a:rPr lang="uk-UA" smtClean="0"/>
              <a:pPr/>
              <a:t>18.12.2023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570E29E-BC8C-4F18-B7C7-250A0D6C4D1A}"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9837628F-8448-41C7-852E-8A2069BE0C7D}" type="datetimeFigureOut">
              <a:rPr lang="uk-UA" smtClean="0"/>
              <a:pPr/>
              <a:t>18.12.2023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570E29E-BC8C-4F18-B7C7-250A0D6C4D1A}"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837628F-8448-41C7-852E-8A2069BE0C7D}" type="datetimeFigureOut">
              <a:rPr lang="uk-UA" smtClean="0"/>
              <a:pPr/>
              <a:t>18.12.2023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E570E29E-BC8C-4F18-B7C7-250A0D6C4D1A}" type="slidenum">
              <a:rPr lang="uk-UA" smtClean="0"/>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837628F-8448-41C7-852E-8A2069BE0C7D}" type="datetimeFigureOut">
              <a:rPr lang="uk-UA" smtClean="0"/>
              <a:pPr/>
              <a:t>18.12.2023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E570E29E-BC8C-4F18-B7C7-250A0D6C4D1A}"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9837628F-8448-41C7-852E-8A2069BE0C7D}" type="datetimeFigureOut">
              <a:rPr lang="uk-UA" smtClean="0"/>
              <a:pPr/>
              <a:t>18.12.2023</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E570E29E-BC8C-4F18-B7C7-250A0D6C4D1A}"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9837628F-8448-41C7-852E-8A2069BE0C7D}" type="datetimeFigureOut">
              <a:rPr lang="uk-UA" smtClean="0"/>
              <a:pPr/>
              <a:t>18.12.2023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E570E29E-BC8C-4F18-B7C7-250A0D6C4D1A}"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37628F-8448-41C7-852E-8A2069BE0C7D}" type="datetimeFigureOut">
              <a:rPr lang="uk-UA" smtClean="0"/>
              <a:pPr/>
              <a:t>18.12.2023</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E570E29E-BC8C-4F18-B7C7-250A0D6C4D1A}"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ru-RU" smtClean="0"/>
              <a:t>Образец заголовка</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837628F-8448-41C7-852E-8A2069BE0C7D}" type="datetimeFigureOut">
              <a:rPr lang="uk-UA" smtClean="0"/>
              <a:pPr/>
              <a:t>18.12.2023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E570E29E-BC8C-4F18-B7C7-250A0D6C4D1A}" type="slidenum">
              <a:rPr lang="uk-UA" smtClean="0"/>
              <a:pPr/>
              <a:t>‹#›</a:t>
            </a:fld>
            <a:endParaRPr lang="uk-UA"/>
          </a:p>
        </p:txBody>
      </p:sp>
      <p:sp>
        <p:nvSpPr>
          <p:cNvPr id="9" name="Content Placeholder 8"/>
          <p:cNvSpPr>
            <a:spLocks noGrp="1"/>
          </p:cNvSpPr>
          <p:nvPr>
            <p:ph sz="quarter" idx="13"/>
          </p:nvPr>
        </p:nvSpPr>
        <p:spPr>
          <a:xfrm>
            <a:off x="304800" y="381000"/>
            <a:ext cx="7772400" cy="494284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9837628F-8448-41C7-852E-8A2069BE0C7D}" type="datetimeFigureOut">
              <a:rPr lang="uk-UA" smtClean="0"/>
              <a:pPr/>
              <a:t>18.12.2023</a:t>
            </a:fld>
            <a:endParaRPr lang="uk-UA"/>
          </a:p>
        </p:txBody>
      </p:sp>
      <p:sp>
        <p:nvSpPr>
          <p:cNvPr id="9" name="Slide Number Placeholder 8"/>
          <p:cNvSpPr>
            <a:spLocks noGrp="1"/>
          </p:cNvSpPr>
          <p:nvPr>
            <p:ph type="sldNum" sz="quarter" idx="11"/>
          </p:nvPr>
        </p:nvSpPr>
        <p:spPr/>
        <p:txBody>
          <a:bodyPr/>
          <a:lstStyle/>
          <a:p>
            <a:fld id="{E570E29E-BC8C-4F18-B7C7-250A0D6C4D1A}" type="slidenum">
              <a:rPr lang="uk-UA" smtClean="0"/>
              <a:pPr/>
              <a:t>‹#›</a:t>
            </a:fld>
            <a:endParaRPr lang="uk-UA"/>
          </a:p>
        </p:txBody>
      </p:sp>
      <p:sp>
        <p:nvSpPr>
          <p:cNvPr id="10" name="Footer Placeholder 9"/>
          <p:cNvSpPr>
            <a:spLocks noGrp="1"/>
          </p:cNvSpPr>
          <p:nvPr>
            <p:ph type="ftr" sz="quarter" idx="12"/>
          </p:nvPr>
        </p:nvSpPr>
        <p:spPr/>
        <p:txBody>
          <a:bodyPr/>
          <a:lstStyle/>
          <a:p>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570E29E-BC8C-4F18-B7C7-250A0D6C4D1A}" type="slidenum">
              <a:rPr lang="uk-UA" smtClean="0"/>
              <a:pPr/>
              <a:t>‹#›</a:t>
            </a:fld>
            <a:endParaRPr lang="uk-U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uk-U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37628F-8448-41C7-852E-8A2069BE0C7D}" type="datetimeFigureOut">
              <a:rPr lang="uk-UA" smtClean="0"/>
              <a:pPr/>
              <a:t>18.12.2023</a:t>
            </a:fld>
            <a:endParaRPr lang="uk-U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28184" y="3394201"/>
            <a:ext cx="2915816" cy="34637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Заголовок 1"/>
          <p:cNvSpPr>
            <a:spLocks noGrp="1"/>
          </p:cNvSpPr>
          <p:nvPr>
            <p:ph type="ctrTitle"/>
          </p:nvPr>
        </p:nvSpPr>
        <p:spPr/>
        <p:txBody>
          <a:bodyPr/>
          <a:lstStyle/>
          <a:p>
            <a:pPr algn="ctr"/>
            <a:r>
              <a:rPr lang="uk-UA" sz="6000" dirty="0"/>
              <a:t/>
            </a:r>
            <a:br>
              <a:rPr lang="uk-UA" sz="6000" dirty="0"/>
            </a:br>
            <a:r>
              <a:rPr lang="uk-UA" sz="6000" dirty="0"/>
              <a:t> </a:t>
            </a:r>
            <a:r>
              <a:rPr lang="uk-UA" sz="6000" b="1" dirty="0"/>
              <a:t>Атестація педагогічних працівників</a:t>
            </a:r>
            <a:endParaRPr lang="uk-UA" sz="6000" dirty="0"/>
          </a:p>
        </p:txBody>
      </p:sp>
      <p:sp>
        <p:nvSpPr>
          <p:cNvPr id="3" name="Подзаголовок 2"/>
          <p:cNvSpPr>
            <a:spLocks noGrp="1"/>
          </p:cNvSpPr>
          <p:nvPr>
            <p:ph type="subTitle" idx="1"/>
          </p:nvPr>
        </p:nvSpPr>
        <p:spPr>
          <a:xfrm>
            <a:off x="1259632" y="404664"/>
            <a:ext cx="6461760" cy="1066800"/>
          </a:xfrm>
        </p:spPr>
        <p:txBody>
          <a:bodyPr/>
          <a:lstStyle/>
          <a:p>
            <a:pPr algn="ctr"/>
            <a:r>
              <a:rPr lang="uk-UA" dirty="0" smtClean="0"/>
              <a:t>Комунальний заклад «Харківський ліцей № 24 </a:t>
            </a:r>
            <a:br>
              <a:rPr lang="uk-UA" dirty="0" smtClean="0"/>
            </a:br>
            <a:r>
              <a:rPr lang="uk-UA" dirty="0" smtClean="0"/>
              <a:t>ім. І.Н. Питікова Харківської міської ради»</a:t>
            </a:r>
            <a:endParaRPr lang="uk-UA" dirty="0"/>
          </a:p>
        </p:txBody>
      </p:sp>
    </p:spTree>
    <p:extLst>
      <p:ext uri="{BB962C8B-B14F-4D97-AF65-F5344CB8AC3E}">
        <p14:creationId xmlns:p14="http://schemas.microsoft.com/office/powerpoint/2010/main" xmlns="" val="19003833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0000" lnSpcReduction="20000"/>
          </a:bodyPr>
          <a:lstStyle/>
          <a:p>
            <a:r>
              <a:rPr lang="uk-UA" b="1" dirty="0"/>
              <a:t>Розділ І. п. 11 </a:t>
            </a:r>
            <a:endParaRPr lang="uk-UA" dirty="0"/>
          </a:p>
          <a:p>
            <a:r>
              <a:rPr lang="ru-RU" dirty="0" smtClean="0"/>
              <a:t>• </a:t>
            </a:r>
            <a:r>
              <a:rPr lang="ru-RU" dirty="0" err="1" smtClean="0"/>
              <a:t>Кваліфікаційні</a:t>
            </a:r>
            <a:r>
              <a:rPr lang="ru-RU" dirty="0" smtClean="0"/>
              <a:t> </a:t>
            </a:r>
            <a:r>
              <a:rPr lang="ru-RU" dirty="0" err="1"/>
              <a:t>категорії</a:t>
            </a:r>
            <a:r>
              <a:rPr lang="ru-RU" dirty="0"/>
              <a:t> та </a:t>
            </a:r>
            <a:r>
              <a:rPr lang="ru-RU" dirty="0" err="1"/>
              <a:t>педагогічні</a:t>
            </a:r>
            <a:r>
              <a:rPr lang="ru-RU" dirty="0"/>
              <a:t> </a:t>
            </a:r>
            <a:r>
              <a:rPr lang="ru-RU" dirty="0" err="1"/>
              <a:t>звання</a:t>
            </a:r>
            <a:r>
              <a:rPr lang="ru-RU" dirty="0"/>
              <a:t>, </a:t>
            </a:r>
            <a:r>
              <a:rPr lang="ru-RU" b="1" dirty="0"/>
              <a:t>як правило</a:t>
            </a:r>
            <a:r>
              <a:rPr lang="ru-RU" dirty="0"/>
              <a:t>, </a:t>
            </a:r>
            <a:r>
              <a:rPr lang="ru-RU" dirty="0" err="1"/>
              <a:t>присвоюють</a:t>
            </a:r>
            <a:r>
              <a:rPr lang="ru-RU" dirty="0"/>
              <a:t> </a:t>
            </a:r>
            <a:r>
              <a:rPr lang="ru-RU" b="1" dirty="0"/>
              <a:t>ПОСЛІДОВНО.</a:t>
            </a:r>
            <a:endParaRPr lang="ru-RU" dirty="0"/>
          </a:p>
          <a:p>
            <a:endParaRPr lang="uk-UA" dirty="0"/>
          </a:p>
          <a:p>
            <a:r>
              <a:rPr lang="uk-UA" b="1" dirty="0"/>
              <a:t>Розділ І п.15</a:t>
            </a:r>
            <a:endParaRPr lang="uk-UA" dirty="0"/>
          </a:p>
          <a:p>
            <a:r>
              <a:rPr lang="uk-UA" dirty="0" smtClean="0"/>
              <a:t>• Особи, призначені на посади педагогічних працівників відповідно до частини п'ятої статті 58 Закону України« Про освіту» та/або ті, які пройшли педагогічну інтернатуру в установленому законодавством порядку, для продовження роботи на цих посадах атестуються упродовж другого року роботи,але не раніше ніж через один рік після призначення на посаду</a:t>
            </a:r>
            <a:r>
              <a:rPr lang="uk-UA" dirty="0"/>
              <a:t>.</a:t>
            </a:r>
          </a:p>
          <a:p>
            <a:endParaRPr lang="uk-UA" dirty="0"/>
          </a:p>
          <a:p>
            <a:r>
              <a:rPr lang="uk-UA" b="1" dirty="0"/>
              <a:t>РозділІ.п.9</a:t>
            </a:r>
            <a:endParaRPr lang="uk-UA" dirty="0"/>
          </a:p>
          <a:p>
            <a:r>
              <a:rPr lang="uk-UA" dirty="0" smtClean="0"/>
              <a:t>• Педагогічному працівнику,який має </a:t>
            </a:r>
            <a:r>
              <a:rPr lang="uk-UA" dirty="0" err="1" smtClean="0"/>
              <a:t>освітньо</a:t>
            </a:r>
            <a:r>
              <a:rPr lang="uk-UA" dirty="0" smtClean="0"/>
              <a:t> - науковий/ </a:t>
            </a:r>
            <a:r>
              <a:rPr lang="uk-UA" dirty="0" err="1" smtClean="0"/>
              <a:t>освітньо-творчий</a:t>
            </a:r>
            <a:r>
              <a:rPr lang="uk-UA" dirty="0" smtClean="0"/>
              <a:t>, науковий ступінь,за результатами атестації без дотримання послідовності на присвоєння може бути присвоєна кваліфікаційна категорія"спеціаліст вищої категорії</a:t>
            </a:r>
            <a:r>
              <a:rPr lang="uk-UA" dirty="0"/>
              <a:t>",</a:t>
            </a:r>
            <a:r>
              <a:rPr lang="uk-UA" dirty="0" smtClean="0"/>
              <a:t>за умови наявності в нього стажу роботи на посадах педагогічних працівників не менше ніж один рік</a:t>
            </a:r>
            <a:r>
              <a:rPr lang="uk-UA" dirty="0"/>
              <a:t>.</a:t>
            </a:r>
          </a:p>
          <a:p>
            <a:r>
              <a:rPr lang="uk-UA" dirty="0" smtClean="0"/>
              <a:t>• Особи, які не мають педагогічної освіти, але мають стаж роботи в одній із галузей економіки (крім освітньої) та працюють на посадах педагогічних працівників, атестуються як педагогічні працівники без дотримання послідовності на присвоєння кваліфікаційної категорії: "спеціаліст другої категорії"за наявності не менше двох років стажу роботи</a:t>
            </a:r>
            <a:r>
              <a:rPr lang="uk-UA" dirty="0"/>
              <a:t>;"</a:t>
            </a:r>
            <a:r>
              <a:rPr lang="uk-UA" dirty="0" smtClean="0"/>
              <a:t>спеціаліст першої категорії"- не менше п'яти років; "спеціаліст вищої категорії"- не менше семи років</a:t>
            </a:r>
            <a:r>
              <a:rPr lang="uk-UA" dirty="0"/>
              <a:t>.</a:t>
            </a:r>
          </a:p>
          <a:p>
            <a:endParaRPr lang="uk-UA" dirty="0"/>
          </a:p>
        </p:txBody>
      </p:sp>
      <p:sp>
        <p:nvSpPr>
          <p:cNvPr id="4" name="Заголовок 1"/>
          <p:cNvSpPr>
            <a:spLocks noGrp="1"/>
          </p:cNvSpPr>
          <p:nvPr>
            <p:ph type="title"/>
          </p:nvPr>
        </p:nvSpPr>
        <p:spPr/>
        <p:txBody>
          <a:bodyPr/>
          <a:lstStyle/>
          <a:p>
            <a:pPr algn="ctr"/>
            <a:r>
              <a:rPr lang="ru-RU" sz="2800" b="1" dirty="0"/>
              <a:t>ОРГАНІЗАЦІЙНІ ЗАСАДИ ПРОВЕДЕННЯ АТЕСТАЦІЇ ПЕДАГОГІЧНИХ ПРАЦІВНИКІВ</a:t>
            </a:r>
            <a:endParaRPr lang="uk-UA" sz="2800" dirty="0"/>
          </a:p>
        </p:txBody>
      </p:sp>
    </p:spTree>
    <p:extLst>
      <p:ext uri="{BB962C8B-B14F-4D97-AF65-F5344CB8AC3E}">
        <p14:creationId xmlns:p14="http://schemas.microsoft.com/office/powerpoint/2010/main" xmlns="" val="874753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sp>
        <p:nvSpPr>
          <p:cNvPr id="3" name="Объект 2"/>
          <p:cNvSpPr>
            <a:spLocks noGrp="1"/>
          </p:cNvSpPr>
          <p:nvPr>
            <p:ph idx="1"/>
          </p:nvPr>
        </p:nvSpPr>
        <p:spPr/>
        <p:txBody>
          <a:bodyPr/>
          <a:lstStyle/>
          <a:p>
            <a:r>
              <a:rPr lang="uk-UA" b="1" i="1" dirty="0" smtClean="0"/>
              <a:t>Відвідування занять, уроків, позаурочних заходів педагога,який атестується,тепер не є обов`язковим</a:t>
            </a:r>
            <a:r>
              <a:rPr lang="uk-UA" i="1" dirty="0" smtClean="0"/>
              <a:t>. Якщо немає питань до педагогічної діяльності працівника,то достатньо тих документів,які він подав до атестаційної комісії</a:t>
            </a:r>
            <a:r>
              <a:rPr lang="uk-UA" i="1" dirty="0"/>
              <a:t>)</a:t>
            </a:r>
            <a:endParaRPr lang="uk-UA" dirty="0"/>
          </a:p>
        </p:txBody>
      </p:sp>
      <p:sp>
        <p:nvSpPr>
          <p:cNvPr id="4" name="AutoShape 2" descr="Зверніть увагу! Знято заборону на передачу земельних ділянок для  містобудівних потреб при відсутності плану зонування та детального плану"/>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pic>
        <p:nvPicPr>
          <p:cNvPr id="5124" name="Picture 4" descr="Лівобережне управління соціального захисту населення Дніпровської міської  ради - Дніпровська міська рада"/>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04821" y="3245321"/>
            <a:ext cx="3037271" cy="223956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041669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t>ПОРЯДОК ПРОВЕДЕННЯ АТЕСТАЦІЇ</a:t>
            </a:r>
            <a:endParaRPr lang="uk-UA" dirty="0"/>
          </a:p>
        </p:txBody>
      </p:sp>
      <p:sp>
        <p:nvSpPr>
          <p:cNvPr id="3" name="Объект 2"/>
          <p:cNvSpPr>
            <a:spLocks noGrp="1"/>
          </p:cNvSpPr>
          <p:nvPr>
            <p:ph idx="1"/>
          </p:nvPr>
        </p:nvSpPr>
        <p:spPr/>
        <p:txBody>
          <a:bodyPr/>
          <a:lstStyle/>
          <a:p>
            <a:r>
              <a:rPr lang="uk-UA" dirty="0" smtClean="0"/>
              <a:t>Розділ ІІІ</a:t>
            </a:r>
            <a:r>
              <a:rPr lang="uk-UA" dirty="0"/>
              <a:t>. п.1</a:t>
            </a:r>
          </a:p>
          <a:p>
            <a:r>
              <a:rPr lang="uk-UA" dirty="0" smtClean="0"/>
              <a:t>• Якщо педагог відсутній у списку, він має не пізніше 20 грудня поточного календарного року подати заяву, на підставі якої його мають включити до відповідного </a:t>
            </a:r>
            <a:r>
              <a:rPr lang="uk-UA" dirty="0" err="1" smtClean="0"/>
              <a:t>списка</a:t>
            </a:r>
            <a:r>
              <a:rPr lang="uk-UA" dirty="0"/>
              <a:t>.</a:t>
            </a:r>
          </a:p>
          <a:p>
            <a:r>
              <a:rPr lang="uk-UA" dirty="0" smtClean="0"/>
              <a:t>• Також до 20 грудня поточного календарного року педагогічний працівник має подати заяву для проходження позачергової атестації</a:t>
            </a:r>
            <a:r>
              <a:rPr lang="uk-UA" dirty="0"/>
              <a:t>.</a:t>
            </a:r>
          </a:p>
          <a:p>
            <a:endParaRPr lang="uk-UA" dirty="0"/>
          </a:p>
        </p:txBody>
      </p:sp>
    </p:spTree>
    <p:extLst>
      <p:ext uri="{BB962C8B-B14F-4D97-AF65-F5344CB8AC3E}">
        <p14:creationId xmlns:p14="http://schemas.microsoft.com/office/powerpoint/2010/main" xmlns="" val="37682739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a:bodyPr>
          <a:lstStyle/>
          <a:p>
            <a:r>
              <a:rPr lang="uk-UA" dirty="0" smtClean="0"/>
              <a:t> Розділ ІІІ п.6</a:t>
            </a:r>
            <a:r>
              <a:rPr lang="uk-UA" dirty="0"/>
              <a:t>.</a:t>
            </a:r>
          </a:p>
          <a:p>
            <a:r>
              <a:rPr lang="uk-UA" dirty="0" smtClean="0"/>
              <a:t>• Атестаційна комісія розглядає документи педагогічних працівників,які атестуються,за потреби перевіряє їхню достовірність, встановлює дотримання вимог пунктів 8,9 розділу І цього Положення,  а також оцінює професійні компетентності педагогічного працівника з урахуванням його посадових обов’язків і вимог професійного стандарту (за наявності</a:t>
            </a:r>
            <a:r>
              <a:rPr lang="uk-UA" dirty="0"/>
              <a:t>).</a:t>
            </a:r>
          </a:p>
          <a:p>
            <a:r>
              <a:rPr lang="uk-UA" dirty="0" smtClean="0"/>
              <a:t>• Для належного оцінювання професійних компетентностей педагогічного працівника атестаційна комісія </a:t>
            </a:r>
            <a:r>
              <a:rPr lang="uk-UA" b="1" dirty="0" smtClean="0"/>
              <a:t>може прийняти рішення про вивчення практичного досвіду його роботи. </a:t>
            </a:r>
            <a:r>
              <a:rPr lang="uk-UA" dirty="0" smtClean="0"/>
              <a:t>У такому випадку атестаційна комісія має визначити зі складу членів атестаційної комісії членів, які аналізуватимуть практичний досвід роботи педагогічного працівника, а також затвердити графік заходів  з його проведення</a:t>
            </a:r>
            <a:r>
              <a:rPr lang="uk-UA" dirty="0"/>
              <a:t>.</a:t>
            </a:r>
          </a:p>
        </p:txBody>
      </p:sp>
      <p:sp>
        <p:nvSpPr>
          <p:cNvPr id="4" name="AutoShape 2" descr="Зверніть увагу! Знято заборону на передачу земельних ділянок для  містобудівних потреб при відсутності плану зонування та детального плану"/>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6" name="Заголовок 1"/>
          <p:cNvSpPr>
            <a:spLocks noGrp="1"/>
          </p:cNvSpPr>
          <p:nvPr>
            <p:ph type="title"/>
          </p:nvPr>
        </p:nvSpPr>
        <p:spPr/>
        <p:txBody>
          <a:bodyPr/>
          <a:lstStyle/>
          <a:p>
            <a:pPr algn="ctr"/>
            <a:r>
              <a:rPr lang="uk-UA" b="1" dirty="0"/>
              <a:t>ПОРЯДОК ПРОВЕДЕННЯ АТЕСТАЦІЇ</a:t>
            </a:r>
            <a:endParaRPr lang="uk-UA" dirty="0"/>
          </a:p>
        </p:txBody>
      </p:sp>
    </p:spTree>
    <p:extLst>
      <p:ext uri="{BB962C8B-B14F-4D97-AF65-F5344CB8AC3E}">
        <p14:creationId xmlns:p14="http://schemas.microsoft.com/office/powerpoint/2010/main" xmlns="" val="4842838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sz="3200" b="1" dirty="0"/>
              <a:t>ПОРЯДОК ПРОВЕДЕННЯ АТЕСТАЦІЇ</a:t>
            </a:r>
            <a:r>
              <a:rPr lang="uk-UA" sz="3200" dirty="0"/>
              <a:t/>
            </a:r>
            <a:br>
              <a:rPr lang="uk-UA" sz="3200" dirty="0"/>
            </a:br>
            <a:endParaRPr lang="uk-UA" sz="3200" dirty="0"/>
          </a:p>
        </p:txBody>
      </p:sp>
      <p:sp>
        <p:nvSpPr>
          <p:cNvPr id="3" name="Объект 2"/>
          <p:cNvSpPr>
            <a:spLocks noGrp="1"/>
          </p:cNvSpPr>
          <p:nvPr>
            <p:ph idx="1"/>
          </p:nvPr>
        </p:nvSpPr>
        <p:spPr/>
        <p:txBody>
          <a:bodyPr>
            <a:normAutofit fontScale="92500" lnSpcReduction="10000"/>
          </a:bodyPr>
          <a:lstStyle/>
          <a:p>
            <a:r>
              <a:rPr lang="uk-UA" b="1" dirty="0" smtClean="0"/>
              <a:t>Розділ ІІІ.п.9</a:t>
            </a:r>
            <a:endParaRPr lang="uk-UA" dirty="0"/>
          </a:p>
          <a:p>
            <a:r>
              <a:rPr lang="uk-UA" dirty="0" smtClean="0"/>
              <a:t>• Педагогічний працівник може бути присутнім на засіданні атестаційної комісії під час розгляду питань, що стосуються його атестації, в тому числі в режимі </a:t>
            </a:r>
            <a:r>
              <a:rPr lang="uk-UA" dirty="0" err="1" smtClean="0"/>
              <a:t>відеоконференцзв'язку</a:t>
            </a:r>
            <a:r>
              <a:rPr lang="uk-UA" dirty="0"/>
              <a:t>.</a:t>
            </a:r>
          </a:p>
          <a:p>
            <a:r>
              <a:rPr lang="uk-UA" dirty="0"/>
              <a:t>•</a:t>
            </a:r>
            <a:r>
              <a:rPr lang="uk-UA" dirty="0" smtClean="0"/>
              <a:t>У разі неявки педагогічного працівника, запрошеного в установленому порядку на засідання атестаційної комісії, атестаційна комісія, за наявності обставин, визначених у пункті 7 цього розділу, проводить засідання за відсутності педагогічного працівника</a:t>
            </a:r>
            <a:r>
              <a:rPr lang="uk-UA" dirty="0"/>
              <a:t>.</a:t>
            </a:r>
          </a:p>
          <a:p>
            <a:r>
              <a:rPr lang="uk-UA" dirty="0" smtClean="0"/>
              <a:t>• Представники педагогічних працівників можуть представляти їх інтереси на засіданнях атестаційних комісій за письмовою довіреністю чи договором доручення,оформленими відповідно до вимог законодавства,а особа такого представника має бути встановлена секретарем відповідної атестаційної комісії згідно з документом,що посвідчує особу</a:t>
            </a:r>
            <a:r>
              <a:rPr lang="uk-UA" dirty="0"/>
              <a:t>.</a:t>
            </a:r>
          </a:p>
          <a:p>
            <a:endParaRPr lang="uk-UA" dirty="0"/>
          </a:p>
        </p:txBody>
      </p:sp>
    </p:spTree>
    <p:extLst>
      <p:ext uri="{BB962C8B-B14F-4D97-AF65-F5344CB8AC3E}">
        <p14:creationId xmlns:p14="http://schemas.microsoft.com/office/powerpoint/2010/main" xmlns="" val="37036240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sz="3200" b="1" dirty="0"/>
              <a:t>ОСКАРЖЕННЯ РІШЕНЬ АТЕСТАЦІЙНИХ КОМІСІЙ</a:t>
            </a:r>
            <a:endParaRPr lang="uk-UA" sz="3200" dirty="0"/>
          </a:p>
        </p:txBody>
      </p:sp>
      <p:sp>
        <p:nvSpPr>
          <p:cNvPr id="3" name="Объект 2"/>
          <p:cNvSpPr>
            <a:spLocks noGrp="1"/>
          </p:cNvSpPr>
          <p:nvPr>
            <p:ph idx="1"/>
          </p:nvPr>
        </p:nvSpPr>
        <p:spPr/>
        <p:txBody>
          <a:bodyPr>
            <a:normAutofit fontScale="92500" lnSpcReduction="10000"/>
          </a:bodyPr>
          <a:lstStyle/>
          <a:p>
            <a:r>
              <a:rPr lang="uk-UA" b="1" dirty="0" smtClean="0"/>
              <a:t>Розділ </a:t>
            </a:r>
            <a:r>
              <a:rPr lang="en-US" b="1" dirty="0" smtClean="0"/>
              <a:t>IV</a:t>
            </a:r>
            <a:r>
              <a:rPr lang="uk-UA" b="1" dirty="0" smtClean="0"/>
              <a:t> п. 4</a:t>
            </a:r>
            <a:endParaRPr lang="uk-UA" dirty="0"/>
          </a:p>
          <a:p>
            <a:r>
              <a:rPr lang="uk-UA" dirty="0" smtClean="0"/>
              <a:t>• </a:t>
            </a:r>
            <a:r>
              <a:rPr lang="uk-UA" b="1" dirty="0" smtClean="0"/>
              <a:t>Протягом 7 робочих днів </a:t>
            </a:r>
            <a:r>
              <a:rPr lang="uk-UA" dirty="0" smtClean="0"/>
              <a:t>педагогічний працівник, який не згоден із рішенням атестаційної комісії, має право подати апеляцію до атестаційної комісії вищого рівня</a:t>
            </a:r>
            <a:r>
              <a:rPr lang="uk-UA" dirty="0"/>
              <a:t>.</a:t>
            </a:r>
          </a:p>
          <a:p>
            <a:r>
              <a:rPr lang="uk-UA" dirty="0" smtClean="0"/>
              <a:t>• </a:t>
            </a:r>
            <a:r>
              <a:rPr lang="uk-UA" b="1" dirty="0" smtClean="0"/>
              <a:t>Протягом 15 робочих днів </a:t>
            </a:r>
            <a:r>
              <a:rPr lang="uk-UA" dirty="0" smtClean="0"/>
              <a:t>із дати надходження заяви </a:t>
            </a:r>
            <a:r>
              <a:rPr lang="uk-UA" dirty="0" err="1" smtClean="0"/>
              <a:t>педпрацівника</a:t>
            </a:r>
            <a:r>
              <a:rPr lang="uk-UA" dirty="0" smtClean="0"/>
              <a:t> атестаційна комісія розглядає її та ухвалює рішення. Під час розгляду апеляційної заяви педагогічного працівника у роботі атестаційної комісії не може брати участь особа, яка брала участь у прийнятті рішення, що оскаржується (п.4р.</a:t>
            </a:r>
            <a:r>
              <a:rPr lang="en-US" dirty="0"/>
              <a:t>IV).</a:t>
            </a:r>
          </a:p>
          <a:p>
            <a:r>
              <a:rPr lang="uk-UA" dirty="0" smtClean="0"/>
              <a:t>• Керівник закладу освіти </a:t>
            </a:r>
            <a:r>
              <a:rPr lang="uk-UA" b="1" dirty="0" smtClean="0"/>
              <a:t>упродовж трьох робочих </a:t>
            </a:r>
            <a:r>
              <a:rPr lang="uk-UA" dirty="0" smtClean="0"/>
              <a:t>днів з дати отримання витягу з протоколу про результати розгляду апеляції, за результатами якої педагогічному працівникові було присвоєно(підтверджено)кваліфікаційну категорію, відповідне педагогічне звання,має видати відповідний наказ та ознайомити з ним педагогічного працівника під підпис</a:t>
            </a:r>
            <a:r>
              <a:rPr lang="uk-UA" dirty="0"/>
              <a:t>.</a:t>
            </a:r>
          </a:p>
          <a:p>
            <a:endParaRPr lang="uk-UA" dirty="0"/>
          </a:p>
        </p:txBody>
      </p:sp>
    </p:spTree>
    <p:extLst>
      <p:ext uri="{BB962C8B-B14F-4D97-AF65-F5344CB8AC3E}">
        <p14:creationId xmlns:p14="http://schemas.microsoft.com/office/powerpoint/2010/main" xmlns="" val="33341177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200" b="1" dirty="0"/>
              <a:t>ВИМОГИ ДО ПРИСВОЄННЯ КВАЛІФІКАЦІЙНИХ КАТЕГОРІЙ</a:t>
            </a:r>
            <a:endParaRPr lang="uk-UA" sz="3200"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457200" y="2215369"/>
            <a:ext cx="7620000" cy="35702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7832606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sz="3200" b="1" dirty="0"/>
              <a:t>ПОЗАЧЕРГОВА АТЕСТАЦІЯ</a:t>
            </a:r>
            <a:r>
              <a:rPr lang="uk-UA" sz="3200" dirty="0"/>
              <a:t/>
            </a:r>
            <a:br>
              <a:rPr lang="uk-UA" sz="3200" dirty="0"/>
            </a:br>
            <a:endParaRPr lang="uk-UA" sz="3200" dirty="0"/>
          </a:p>
        </p:txBody>
      </p:sp>
      <p:sp>
        <p:nvSpPr>
          <p:cNvPr id="3" name="Объект 2"/>
          <p:cNvSpPr>
            <a:spLocks noGrp="1"/>
          </p:cNvSpPr>
          <p:nvPr>
            <p:ph idx="1"/>
          </p:nvPr>
        </p:nvSpPr>
        <p:spPr/>
        <p:txBody>
          <a:bodyPr>
            <a:normAutofit fontScale="92500" lnSpcReduction="20000"/>
          </a:bodyPr>
          <a:lstStyle/>
          <a:p>
            <a:r>
              <a:rPr lang="uk-UA" b="1" dirty="0" smtClean="0"/>
              <a:t>Розділ І. п.5</a:t>
            </a:r>
            <a:endParaRPr lang="uk-UA" dirty="0"/>
          </a:p>
          <a:p>
            <a:r>
              <a:rPr lang="uk-UA" dirty="0" smtClean="0"/>
              <a:t>• Позачергова атестація за ініціативою керівника проводиться у разі зниження якості педагогічної діяльності педагогічним працівником</a:t>
            </a:r>
            <a:r>
              <a:rPr lang="uk-UA" dirty="0"/>
              <a:t>.</a:t>
            </a:r>
          </a:p>
          <a:p>
            <a:endParaRPr lang="uk-UA" dirty="0"/>
          </a:p>
          <a:p>
            <a:r>
              <a:rPr lang="uk-UA" b="1" dirty="0"/>
              <a:t>РозділІ.п.6</a:t>
            </a:r>
            <a:endParaRPr lang="uk-UA" dirty="0"/>
          </a:p>
          <a:p>
            <a:r>
              <a:rPr lang="uk-UA" dirty="0" smtClean="0"/>
              <a:t>• Позачергова атестація за ініціативою працівника, освітній рівень, стаж роботи на посадах педагогічних працівників якого відповідає вимогам,визначених у пунктах8,9 розділу І Положення, може проводиться за його ініціативою та/або за однією з таких умов</a:t>
            </a:r>
            <a:r>
              <a:rPr lang="uk-UA" dirty="0"/>
              <a:t>:</a:t>
            </a:r>
          </a:p>
          <a:p>
            <a:r>
              <a:rPr lang="uk-UA" dirty="0" smtClean="0"/>
              <a:t>1)визнання переможцем, лауреатом фінальних етапів всеукраїнських, міжнародних фахових конкурсів</a:t>
            </a:r>
            <a:r>
              <a:rPr lang="uk-UA" dirty="0"/>
              <a:t>;</a:t>
            </a:r>
          </a:p>
          <a:p>
            <a:r>
              <a:rPr lang="uk-UA" dirty="0" smtClean="0"/>
              <a:t>2)наявності </a:t>
            </a:r>
            <a:r>
              <a:rPr lang="uk-UA" dirty="0" err="1" smtClean="0"/>
              <a:t>освітньо-наукового</a:t>
            </a:r>
            <a:r>
              <a:rPr lang="uk-UA" dirty="0" smtClean="0"/>
              <a:t>/</a:t>
            </a:r>
            <a:r>
              <a:rPr lang="uk-UA" dirty="0" err="1" smtClean="0"/>
              <a:t>освітньо-творчого</a:t>
            </a:r>
            <a:r>
              <a:rPr lang="uk-UA" dirty="0" smtClean="0"/>
              <a:t>,наукового ступеня</a:t>
            </a:r>
            <a:r>
              <a:rPr lang="uk-UA" dirty="0"/>
              <a:t>;</a:t>
            </a:r>
          </a:p>
          <a:p>
            <a:r>
              <a:rPr lang="uk-UA" dirty="0" smtClean="0"/>
              <a:t>3)успішного проходження сертифікації</a:t>
            </a:r>
            <a:r>
              <a:rPr lang="uk-UA" dirty="0"/>
              <a:t>.</a:t>
            </a:r>
          </a:p>
          <a:p>
            <a:endParaRPr lang="uk-UA" dirty="0"/>
          </a:p>
        </p:txBody>
      </p:sp>
    </p:spTree>
    <p:extLst>
      <p:ext uri="{BB962C8B-B14F-4D97-AF65-F5344CB8AC3E}">
        <p14:creationId xmlns:p14="http://schemas.microsoft.com/office/powerpoint/2010/main" xmlns="" val="5688442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sz="3200" b="1" dirty="0"/>
              <a:t>ПОЗАЧЕРГОВА АТЕСТАЦІЯ</a:t>
            </a:r>
            <a:r>
              <a:rPr lang="uk-UA" sz="3200" dirty="0"/>
              <a:t/>
            </a:r>
            <a:br>
              <a:rPr lang="uk-UA" sz="3200" dirty="0"/>
            </a:br>
            <a:endParaRPr lang="uk-UA" sz="3200" dirty="0"/>
          </a:p>
        </p:txBody>
      </p:sp>
      <p:sp>
        <p:nvSpPr>
          <p:cNvPr id="3" name="Объект 2"/>
          <p:cNvSpPr>
            <a:spLocks noGrp="1"/>
          </p:cNvSpPr>
          <p:nvPr>
            <p:ph idx="1"/>
          </p:nvPr>
        </p:nvSpPr>
        <p:spPr/>
        <p:txBody>
          <a:bodyPr>
            <a:normAutofit/>
          </a:bodyPr>
          <a:lstStyle/>
          <a:p>
            <a:r>
              <a:rPr lang="uk-UA" b="1" dirty="0" smtClean="0"/>
              <a:t>Розділ </a:t>
            </a:r>
            <a:r>
              <a:rPr lang="uk-UA" b="1" dirty="0"/>
              <a:t>ІІІ. п. 2</a:t>
            </a:r>
            <a:endParaRPr lang="uk-UA" dirty="0"/>
          </a:p>
          <a:p>
            <a:r>
              <a:rPr lang="uk-UA" dirty="0" smtClean="0"/>
              <a:t>• Атестаційна комісія затверджує окремий список педагогічних працівників,які підлягають позачерговій атестації, визначає строки проведення їх атестації,подання ними документів та у разі потреби може внести зміни до графіка своїх засідань</a:t>
            </a:r>
            <a:r>
              <a:rPr lang="uk-UA" dirty="0"/>
              <a:t>.</a:t>
            </a:r>
          </a:p>
          <a:p>
            <a:endParaRPr lang="uk-UA" dirty="0"/>
          </a:p>
        </p:txBody>
      </p:sp>
    </p:spTree>
    <p:extLst>
      <p:ext uri="{BB962C8B-B14F-4D97-AF65-F5344CB8AC3E}">
        <p14:creationId xmlns:p14="http://schemas.microsoft.com/office/powerpoint/2010/main" xmlns="" val="3261237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err="1" smtClean="0"/>
              <a:t>Міжатестаційний</a:t>
            </a:r>
            <a:r>
              <a:rPr lang="uk-UA" dirty="0" smtClean="0"/>
              <a:t> період</a:t>
            </a:r>
            <a:endParaRPr lang="uk-UA" dirty="0"/>
          </a:p>
        </p:txBody>
      </p:sp>
      <p:sp>
        <p:nvSpPr>
          <p:cNvPr id="3" name="Объект 2"/>
          <p:cNvSpPr>
            <a:spLocks noGrp="1"/>
          </p:cNvSpPr>
          <p:nvPr>
            <p:ph idx="1"/>
          </p:nvPr>
        </p:nvSpPr>
        <p:spPr/>
        <p:txBody>
          <a:bodyPr/>
          <a:lstStyle/>
          <a:p>
            <a:endParaRPr lang="uk-UA" dirty="0"/>
          </a:p>
          <a:p>
            <a:r>
              <a:rPr lang="uk-UA" dirty="0" err="1" smtClean="0"/>
              <a:t>Міжатестаційний</a:t>
            </a:r>
            <a:r>
              <a:rPr lang="uk-UA" dirty="0" smtClean="0"/>
              <a:t> період(проміжок часу між проходженням педагогічним працівником попередньої та наступної  атестації) </a:t>
            </a:r>
            <a:r>
              <a:rPr lang="uk-UA" b="1" dirty="0" smtClean="0"/>
              <a:t>не може бути меншим ніж три роки</a:t>
            </a:r>
            <a:r>
              <a:rPr lang="uk-UA" dirty="0" smtClean="0"/>
              <a:t>, крім випадків проведення позачергової атестації за ініціативи педагогічного працівника</a:t>
            </a:r>
            <a:r>
              <a:rPr lang="uk-UA" dirty="0"/>
              <a:t>.</a:t>
            </a:r>
          </a:p>
          <a:p>
            <a:r>
              <a:rPr lang="uk-UA" dirty="0" smtClean="0"/>
              <a:t>• Час перебування педагогічного працівника в соціальних відпустках,навчання у закладах вищої освіти,а також період, на який переноситься атестація, до </a:t>
            </a:r>
            <a:r>
              <a:rPr lang="uk-UA" dirty="0" err="1" smtClean="0"/>
              <a:t>міжатестаційного</a:t>
            </a:r>
            <a:r>
              <a:rPr lang="uk-UA" dirty="0" smtClean="0"/>
              <a:t> періоду </a:t>
            </a:r>
            <a:r>
              <a:rPr lang="uk-UA" b="1" dirty="0" smtClean="0"/>
              <a:t>не включаються</a:t>
            </a:r>
            <a:r>
              <a:rPr lang="uk-UA" dirty="0"/>
              <a:t>.</a:t>
            </a:r>
          </a:p>
          <a:p>
            <a:endParaRPr lang="uk-UA" dirty="0"/>
          </a:p>
        </p:txBody>
      </p:sp>
    </p:spTree>
    <p:extLst>
      <p:ext uri="{BB962C8B-B14F-4D97-AF65-F5344CB8AC3E}">
        <p14:creationId xmlns:p14="http://schemas.microsoft.com/office/powerpoint/2010/main" xmlns="" val="515053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4000" b="1" dirty="0"/>
              <a:t>НОРМАТИВНО-ПРАВОВА БАЗА</a:t>
            </a:r>
            <a:r>
              <a:rPr lang="uk-UA" sz="4000" dirty="0"/>
              <a:t/>
            </a:r>
            <a:br>
              <a:rPr lang="uk-UA" sz="4000" dirty="0"/>
            </a:br>
            <a:endParaRPr lang="uk-UA" sz="4000" dirty="0"/>
          </a:p>
        </p:txBody>
      </p:sp>
      <p:sp>
        <p:nvSpPr>
          <p:cNvPr id="3" name="Объект 2"/>
          <p:cNvSpPr>
            <a:spLocks noGrp="1"/>
          </p:cNvSpPr>
          <p:nvPr>
            <p:ph idx="1"/>
          </p:nvPr>
        </p:nvSpPr>
        <p:spPr>
          <a:xfrm>
            <a:off x="467544" y="1340768"/>
            <a:ext cx="7992888" cy="4800600"/>
          </a:xfrm>
          <a:solidFill>
            <a:schemeClr val="accent2"/>
          </a:solidFill>
        </p:spPr>
        <p:txBody>
          <a:bodyPr>
            <a:normAutofit fontScale="92500"/>
          </a:bodyPr>
          <a:lstStyle/>
          <a:p>
            <a:pPr marL="114300" indent="0">
              <a:buNone/>
            </a:pPr>
            <a:r>
              <a:rPr lang="uk-UA" dirty="0" smtClean="0"/>
              <a:t>• Статті</a:t>
            </a:r>
            <a:r>
              <a:rPr lang="en-US" dirty="0" smtClean="0"/>
              <a:t> </a:t>
            </a:r>
            <a:r>
              <a:rPr lang="uk-UA" dirty="0" smtClean="0"/>
              <a:t>50,51,58,59ЗаконуУкраїни«Проосвіту</a:t>
            </a:r>
            <a:r>
              <a:rPr lang="uk-UA" dirty="0"/>
              <a:t>»;</a:t>
            </a:r>
          </a:p>
          <a:p>
            <a:pPr marL="114300" indent="0"/>
            <a:r>
              <a:rPr lang="uk-UA" dirty="0"/>
              <a:t>•</a:t>
            </a:r>
            <a:r>
              <a:rPr lang="uk-UA" dirty="0" smtClean="0"/>
              <a:t>Стаття48(частина</a:t>
            </a:r>
            <a:r>
              <a:rPr lang="en-US" dirty="0" smtClean="0"/>
              <a:t> </a:t>
            </a:r>
            <a:r>
              <a:rPr lang="uk-UA" dirty="0" smtClean="0"/>
              <a:t>перша)</a:t>
            </a:r>
            <a:r>
              <a:rPr lang="en-US" dirty="0" smtClean="0"/>
              <a:t> </a:t>
            </a:r>
            <a:r>
              <a:rPr lang="uk-UA" dirty="0" smtClean="0"/>
              <a:t>Закону</a:t>
            </a:r>
            <a:r>
              <a:rPr lang="en-US" dirty="0" smtClean="0"/>
              <a:t> </a:t>
            </a:r>
            <a:r>
              <a:rPr lang="uk-UA" dirty="0" smtClean="0"/>
              <a:t>України</a:t>
            </a:r>
            <a:r>
              <a:rPr lang="en-US" dirty="0" smtClean="0"/>
              <a:t> </a:t>
            </a:r>
            <a:r>
              <a:rPr lang="uk-UA" dirty="0" smtClean="0"/>
              <a:t>«Про</a:t>
            </a:r>
            <a:r>
              <a:rPr lang="en-US" dirty="0" smtClean="0"/>
              <a:t> </a:t>
            </a:r>
            <a:r>
              <a:rPr lang="uk-UA" dirty="0" smtClean="0"/>
              <a:t>повну</a:t>
            </a:r>
            <a:r>
              <a:rPr lang="en-US" dirty="0" smtClean="0"/>
              <a:t> </a:t>
            </a:r>
            <a:r>
              <a:rPr lang="uk-UA" dirty="0" smtClean="0"/>
              <a:t>загальну</a:t>
            </a:r>
            <a:r>
              <a:rPr lang="en-US" dirty="0" smtClean="0"/>
              <a:t> </a:t>
            </a:r>
            <a:r>
              <a:rPr lang="uk-UA" dirty="0" smtClean="0"/>
              <a:t>середню</a:t>
            </a:r>
            <a:r>
              <a:rPr lang="en-US" dirty="0" smtClean="0"/>
              <a:t> </a:t>
            </a:r>
            <a:r>
              <a:rPr lang="uk-UA" dirty="0" smtClean="0"/>
              <a:t>освіту</a:t>
            </a:r>
            <a:r>
              <a:rPr lang="uk-UA" dirty="0"/>
              <a:t>»</a:t>
            </a:r>
          </a:p>
          <a:p>
            <a:pPr marL="114300" indent="0"/>
            <a:r>
              <a:rPr lang="uk-UA" dirty="0" smtClean="0"/>
              <a:t>• Постанова</a:t>
            </a:r>
            <a:r>
              <a:rPr lang="en-US" dirty="0" smtClean="0"/>
              <a:t> </a:t>
            </a:r>
            <a:r>
              <a:rPr lang="uk-UA" dirty="0" smtClean="0"/>
              <a:t>КМУ</a:t>
            </a:r>
            <a:r>
              <a:rPr lang="en-US" dirty="0" smtClean="0"/>
              <a:t> </a:t>
            </a:r>
            <a:r>
              <a:rPr lang="uk-UA" dirty="0" smtClean="0"/>
              <a:t>від</a:t>
            </a:r>
            <a:r>
              <a:rPr lang="en-US" dirty="0" smtClean="0"/>
              <a:t> </a:t>
            </a:r>
            <a:r>
              <a:rPr lang="uk-UA" dirty="0" smtClean="0"/>
              <a:t>14.06.2000</a:t>
            </a:r>
            <a:r>
              <a:rPr lang="en-US" dirty="0" smtClean="0"/>
              <a:t> </a:t>
            </a:r>
            <a:r>
              <a:rPr lang="uk-UA" dirty="0" smtClean="0"/>
              <a:t>№</a:t>
            </a:r>
            <a:r>
              <a:rPr lang="en-US" dirty="0" smtClean="0"/>
              <a:t> </a:t>
            </a:r>
            <a:r>
              <a:rPr lang="uk-UA" dirty="0" smtClean="0"/>
              <a:t>963</a:t>
            </a:r>
            <a:r>
              <a:rPr lang="en-US" dirty="0" smtClean="0"/>
              <a:t> </a:t>
            </a:r>
            <a:r>
              <a:rPr lang="uk-UA" dirty="0" smtClean="0"/>
              <a:t>«Про</a:t>
            </a:r>
            <a:r>
              <a:rPr lang="en-US" dirty="0" smtClean="0"/>
              <a:t> </a:t>
            </a:r>
            <a:r>
              <a:rPr lang="uk-UA" dirty="0" smtClean="0"/>
              <a:t>затвердження</a:t>
            </a:r>
            <a:r>
              <a:rPr lang="en-US" dirty="0" smtClean="0"/>
              <a:t> </a:t>
            </a:r>
            <a:r>
              <a:rPr lang="uk-UA" dirty="0" smtClean="0"/>
              <a:t>переліку</a:t>
            </a:r>
            <a:r>
              <a:rPr lang="en-US" dirty="0" smtClean="0"/>
              <a:t> </a:t>
            </a:r>
            <a:r>
              <a:rPr lang="uk-UA" dirty="0" smtClean="0"/>
              <a:t>посад</a:t>
            </a:r>
            <a:r>
              <a:rPr lang="en-US" dirty="0" smtClean="0"/>
              <a:t> </a:t>
            </a:r>
            <a:r>
              <a:rPr lang="uk-UA" dirty="0" smtClean="0"/>
              <a:t>педагогічних</a:t>
            </a:r>
            <a:r>
              <a:rPr lang="en-US" dirty="0" smtClean="0"/>
              <a:t> </a:t>
            </a:r>
            <a:r>
              <a:rPr lang="uk-UA" dirty="0" smtClean="0"/>
              <a:t>та</a:t>
            </a:r>
            <a:r>
              <a:rPr lang="en-US" dirty="0" smtClean="0"/>
              <a:t> </a:t>
            </a:r>
            <a:r>
              <a:rPr lang="uk-UA" dirty="0" smtClean="0"/>
              <a:t>науково-педагогічних</a:t>
            </a:r>
            <a:r>
              <a:rPr lang="en-US" dirty="0" smtClean="0"/>
              <a:t> </a:t>
            </a:r>
            <a:r>
              <a:rPr lang="uk-UA" dirty="0" smtClean="0"/>
              <a:t>працівників</a:t>
            </a:r>
            <a:r>
              <a:rPr lang="uk-UA" dirty="0"/>
              <a:t>»;</a:t>
            </a:r>
          </a:p>
          <a:p>
            <a:pPr marL="114300" indent="0"/>
            <a:r>
              <a:rPr lang="uk-UA" dirty="0" smtClean="0"/>
              <a:t>• Постанова</a:t>
            </a:r>
            <a:r>
              <a:rPr lang="en-US" dirty="0" smtClean="0"/>
              <a:t> </a:t>
            </a:r>
            <a:r>
              <a:rPr lang="uk-UA" dirty="0" smtClean="0"/>
              <a:t>КМУ</a:t>
            </a:r>
            <a:r>
              <a:rPr lang="en-US" dirty="0" smtClean="0"/>
              <a:t> </a:t>
            </a:r>
            <a:r>
              <a:rPr lang="uk-UA" dirty="0" smtClean="0"/>
              <a:t>від</a:t>
            </a:r>
            <a:r>
              <a:rPr lang="en-US" dirty="0" smtClean="0"/>
              <a:t> </a:t>
            </a:r>
            <a:r>
              <a:rPr lang="uk-UA" dirty="0" smtClean="0"/>
              <a:t>23.12.2015</a:t>
            </a:r>
            <a:r>
              <a:rPr lang="en-US" dirty="0" smtClean="0"/>
              <a:t> </a:t>
            </a:r>
            <a:r>
              <a:rPr lang="uk-UA" dirty="0" smtClean="0"/>
              <a:t>№</a:t>
            </a:r>
            <a:r>
              <a:rPr lang="en-US" dirty="0" smtClean="0"/>
              <a:t> </a:t>
            </a:r>
            <a:r>
              <a:rPr lang="uk-UA" dirty="0" smtClean="0"/>
              <a:t>1109</a:t>
            </a:r>
            <a:r>
              <a:rPr lang="en-US" dirty="0" smtClean="0"/>
              <a:t> </a:t>
            </a:r>
            <a:r>
              <a:rPr lang="uk-UA" dirty="0" smtClean="0"/>
              <a:t>«Про</a:t>
            </a:r>
            <a:r>
              <a:rPr lang="en-US" dirty="0" smtClean="0"/>
              <a:t> </a:t>
            </a:r>
            <a:r>
              <a:rPr lang="uk-UA" dirty="0" smtClean="0"/>
              <a:t>затвердження</a:t>
            </a:r>
            <a:r>
              <a:rPr lang="en-US" dirty="0" smtClean="0"/>
              <a:t> </a:t>
            </a:r>
            <a:r>
              <a:rPr lang="uk-UA" dirty="0" smtClean="0"/>
              <a:t>переліку</a:t>
            </a:r>
            <a:r>
              <a:rPr lang="en-US" dirty="0" smtClean="0"/>
              <a:t> </a:t>
            </a:r>
            <a:r>
              <a:rPr lang="uk-UA" dirty="0" smtClean="0"/>
              <a:t>кваліфікаційних</a:t>
            </a:r>
            <a:r>
              <a:rPr lang="en-US" dirty="0" smtClean="0"/>
              <a:t> </a:t>
            </a:r>
            <a:r>
              <a:rPr lang="uk-UA" dirty="0" smtClean="0"/>
              <a:t>категорій</a:t>
            </a:r>
            <a:r>
              <a:rPr lang="en-US" dirty="0" smtClean="0"/>
              <a:t> </a:t>
            </a:r>
            <a:r>
              <a:rPr lang="uk-UA" dirty="0" smtClean="0"/>
              <a:t>і</a:t>
            </a:r>
            <a:r>
              <a:rPr lang="en-US" dirty="0" smtClean="0"/>
              <a:t> </a:t>
            </a:r>
            <a:r>
              <a:rPr lang="uk-UA" dirty="0" smtClean="0"/>
              <a:t>педагогічних</a:t>
            </a:r>
            <a:r>
              <a:rPr lang="en-US" dirty="0" smtClean="0"/>
              <a:t> </a:t>
            </a:r>
            <a:r>
              <a:rPr lang="uk-UA" dirty="0" smtClean="0"/>
              <a:t>звань</a:t>
            </a:r>
            <a:r>
              <a:rPr lang="en-US" dirty="0" smtClean="0"/>
              <a:t> </a:t>
            </a:r>
            <a:r>
              <a:rPr lang="uk-UA" dirty="0" smtClean="0"/>
              <a:t>педагогічних</a:t>
            </a:r>
            <a:r>
              <a:rPr lang="en-US" dirty="0" smtClean="0"/>
              <a:t> </a:t>
            </a:r>
            <a:r>
              <a:rPr lang="uk-UA" dirty="0" smtClean="0"/>
              <a:t>працівників</a:t>
            </a:r>
            <a:r>
              <a:rPr lang="en-US" dirty="0" smtClean="0"/>
              <a:t> </a:t>
            </a:r>
            <a:r>
              <a:rPr lang="uk-UA" dirty="0" smtClean="0"/>
              <a:t>та порядку їх присвоєння</a:t>
            </a:r>
            <a:r>
              <a:rPr lang="uk-UA" dirty="0"/>
              <a:t>»;</a:t>
            </a:r>
          </a:p>
          <a:p>
            <a:pPr marL="114300" indent="0"/>
            <a:r>
              <a:rPr lang="uk-UA" dirty="0" smtClean="0"/>
              <a:t>• Постанова КМУ від 21.08.2019 № 800 «Деякі питання підвищення кваліфікації педагогічних і науково-педагогічних працівників</a:t>
            </a:r>
            <a:r>
              <a:rPr lang="uk-UA" dirty="0"/>
              <a:t>»;</a:t>
            </a:r>
          </a:p>
          <a:p>
            <a:pPr marL="114300" indent="0"/>
            <a:r>
              <a:rPr lang="uk-UA" dirty="0" smtClean="0"/>
              <a:t>• Положення про атестацію педагогічних працівників, затверджене наказом Міністерства освіти і науки України 09.09.2022 №</a:t>
            </a:r>
            <a:r>
              <a:rPr lang="uk-UA" dirty="0"/>
              <a:t>805</a:t>
            </a:r>
            <a:r>
              <a:rPr lang="uk-UA" dirty="0" smtClean="0"/>
              <a:t>, зареєстроване у Міністерстві юстиції України 21.12.2022 за №</a:t>
            </a:r>
            <a:r>
              <a:rPr lang="uk-UA" dirty="0"/>
              <a:t>1649/38985</a:t>
            </a:r>
          </a:p>
          <a:p>
            <a:endParaRPr lang="uk-UA" dirty="0"/>
          </a:p>
        </p:txBody>
      </p:sp>
    </p:spTree>
    <p:extLst>
      <p:ext uri="{BB962C8B-B14F-4D97-AF65-F5344CB8AC3E}">
        <p14:creationId xmlns:p14="http://schemas.microsoft.com/office/powerpoint/2010/main" xmlns="" val="41243923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sz="3600" b="1" dirty="0"/>
              <a:t>ПІДВИЩЕННЯ </a:t>
            </a:r>
            <a:r>
              <a:rPr lang="uk-UA" sz="3600" b="1" dirty="0" smtClean="0"/>
              <a:t>КВАЛІФІКАЦІЇ</a:t>
            </a:r>
            <a:endParaRPr lang="uk-UA" sz="3600" dirty="0"/>
          </a:p>
        </p:txBody>
      </p:sp>
      <p:sp>
        <p:nvSpPr>
          <p:cNvPr id="3" name="Объект 2"/>
          <p:cNvSpPr>
            <a:spLocks noGrp="1"/>
          </p:cNvSpPr>
          <p:nvPr>
            <p:ph idx="1"/>
          </p:nvPr>
        </p:nvSpPr>
        <p:spPr/>
        <p:txBody>
          <a:bodyPr>
            <a:normAutofit fontScale="77500" lnSpcReduction="20000"/>
          </a:bodyPr>
          <a:lstStyle/>
          <a:p>
            <a:endParaRPr lang="uk-UA" dirty="0"/>
          </a:p>
          <a:p>
            <a:r>
              <a:rPr lang="uk-UA" dirty="0" smtClean="0"/>
              <a:t>Відповідно до статті 51 Закону України «Про повну загальну середню освіту» від 16.01.2020 №</a:t>
            </a:r>
            <a:r>
              <a:rPr lang="uk-UA" dirty="0"/>
              <a:t>463-</a:t>
            </a:r>
            <a:r>
              <a:rPr lang="en-US" dirty="0" smtClean="0"/>
              <a:t>IX</a:t>
            </a:r>
            <a:r>
              <a:rPr lang="uk-UA" dirty="0" smtClean="0"/>
              <a:t> кожен педагогічний працівник зобов’язаний щороку підвищувати свою кваліфікацію і загальна кількість академічних годин для підвищення кваліфікації педагогічного працівника протягом п’яти років </a:t>
            </a:r>
            <a:r>
              <a:rPr lang="uk-UA" b="1" dirty="0" smtClean="0"/>
              <a:t>не може бути меншою за 150 годин</a:t>
            </a:r>
            <a:r>
              <a:rPr lang="uk-UA" b="1" dirty="0"/>
              <a:t>.</a:t>
            </a:r>
            <a:endParaRPr lang="uk-UA" dirty="0"/>
          </a:p>
          <a:p>
            <a:r>
              <a:rPr lang="uk-UA" dirty="0" smtClean="0"/>
              <a:t>• Пунктом 14 Порядку підвищення кваліфікації педагогічних та науково-педагогічних працівників, затвердженого постановою Кабінету міністрів України від 21.08.2019 № 800 (зі змінами), визначено, що необхідною умовою проходження атестації для педагогічних працівників закладів загальної середньої освіти є </a:t>
            </a:r>
            <a:r>
              <a:rPr lang="uk-UA" b="1" dirty="0" smtClean="0"/>
              <a:t>щорічне проходження підвищення кваліфікації</a:t>
            </a:r>
            <a:r>
              <a:rPr lang="uk-UA" b="1" dirty="0"/>
              <a:t>.</a:t>
            </a:r>
            <a:endParaRPr lang="uk-UA" dirty="0"/>
          </a:p>
          <a:p>
            <a:r>
              <a:rPr lang="uk-UA" dirty="0" smtClean="0"/>
              <a:t>• Законодавство не визначає ні мінімальну, ні </a:t>
            </a:r>
            <a:r>
              <a:rPr lang="uk-UA" smtClean="0"/>
              <a:t>максимальну кількість годин,які </a:t>
            </a:r>
            <a:r>
              <a:rPr lang="uk-UA" dirty="0" smtClean="0"/>
              <a:t>педагогічний працівник має присвятити своєму професійному розвитку впродовж одного року. Це питання має вирішуватися педагогічними працівниками з урахуванням багатьох чинників, обставин і можливостей, у тому числі фінансових, обговорюватися й узгоджуватися на педагогічній раді закладу освіти тощо. Тобто,якщо навіть маючи 2, 5 чи 10 годин підвищення кваліфікації за якийсь рік, педагог при цьому підвищував свою кваліфікацію щорічно й у загальному обсязі набрав не менше 150 годин за 5років, він може атестуватися</a:t>
            </a:r>
            <a:r>
              <a:rPr lang="uk-UA" dirty="0"/>
              <a:t>.</a:t>
            </a:r>
          </a:p>
          <a:p>
            <a:endParaRPr lang="uk-UA" dirty="0"/>
          </a:p>
        </p:txBody>
      </p:sp>
    </p:spTree>
    <p:extLst>
      <p:ext uri="{BB962C8B-B14F-4D97-AF65-F5344CB8AC3E}">
        <p14:creationId xmlns:p14="http://schemas.microsoft.com/office/powerpoint/2010/main" xmlns="" val="1715325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3200" b="1" dirty="0"/>
              <a:t>Розділ І. п. 4 Атестація є обов'язковою</a:t>
            </a:r>
            <a:r>
              <a:rPr lang="uk-UA" sz="3200" dirty="0"/>
              <a:t/>
            </a:r>
            <a:br>
              <a:rPr lang="uk-UA" sz="3200" dirty="0"/>
            </a:br>
            <a:endParaRPr lang="uk-UA" dirty="0"/>
          </a:p>
        </p:txBody>
      </p:sp>
      <p:sp>
        <p:nvSpPr>
          <p:cNvPr id="3" name="Объект 2"/>
          <p:cNvSpPr>
            <a:spLocks noGrp="1"/>
          </p:cNvSpPr>
          <p:nvPr>
            <p:ph idx="1"/>
          </p:nvPr>
        </p:nvSpPr>
        <p:spPr/>
        <p:txBody>
          <a:bodyPr/>
          <a:lstStyle/>
          <a:p>
            <a:r>
              <a:rPr lang="uk-UA" dirty="0" smtClean="0"/>
              <a:t>• Атестація може бути черговою або позачерговою. Педагогічний працівник проходить чергову атестацію не менше одного разу на п'ять років, окрім випадків,визначенихпунктом7розділу </a:t>
            </a:r>
            <a:r>
              <a:rPr lang="en-US" dirty="0" smtClean="0"/>
              <a:t>III</a:t>
            </a:r>
            <a:r>
              <a:rPr lang="uk-UA" dirty="0" smtClean="0"/>
              <a:t> цього Положення</a:t>
            </a:r>
            <a:r>
              <a:rPr lang="uk-UA" dirty="0"/>
              <a:t>.</a:t>
            </a:r>
          </a:p>
          <a:p>
            <a:r>
              <a:rPr lang="uk-UA" dirty="0" smtClean="0"/>
              <a:t>• Атестація проводиться не раніше ніж через рік після призначення педагогічного працівника на посаду</a:t>
            </a:r>
            <a:r>
              <a:rPr lang="uk-UA" dirty="0"/>
              <a:t>.</a:t>
            </a:r>
          </a:p>
          <a:p>
            <a:r>
              <a:rPr lang="uk-UA" dirty="0" smtClean="0"/>
              <a:t>• Атестація повинна проводитися з дотриманням академічної доброчесності</a:t>
            </a:r>
            <a:r>
              <a:rPr lang="uk-UA" dirty="0"/>
              <a:t>.</a:t>
            </a:r>
          </a:p>
          <a:p>
            <a:endParaRPr lang="uk-UA" dirty="0"/>
          </a:p>
        </p:txBody>
      </p:sp>
    </p:spTree>
    <p:extLst>
      <p:ext uri="{BB962C8B-B14F-4D97-AF65-F5344CB8AC3E}">
        <p14:creationId xmlns:p14="http://schemas.microsoft.com/office/powerpoint/2010/main" xmlns="" val="20945098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548680"/>
            <a:ext cx="7620000" cy="1143000"/>
          </a:xfrm>
        </p:spPr>
        <p:txBody>
          <a:bodyPr/>
          <a:lstStyle/>
          <a:p>
            <a:pPr algn="ctr"/>
            <a:r>
              <a:rPr lang="ru-RU" sz="2800" b="1" dirty="0"/>
              <a:t>ОРГАНІЗАЦІЙНІ ЗАСАДИ ПРОВЕДЕННЯАТЕСТАЦІЇ ПЕДАГОГІЧНИХ ПРАЦІВНИКІВ</a:t>
            </a:r>
            <a:r>
              <a:rPr lang="ru-RU" sz="2800" dirty="0"/>
              <a:t/>
            </a:r>
            <a:br>
              <a:rPr lang="ru-RU" sz="2800" dirty="0"/>
            </a:br>
            <a:endParaRPr lang="uk-UA" dirty="0"/>
          </a:p>
        </p:txBody>
      </p:sp>
      <p:sp>
        <p:nvSpPr>
          <p:cNvPr id="3" name="Объект 2"/>
          <p:cNvSpPr>
            <a:spLocks noGrp="1"/>
          </p:cNvSpPr>
          <p:nvPr>
            <p:ph idx="1"/>
          </p:nvPr>
        </p:nvSpPr>
        <p:spPr/>
        <p:txBody>
          <a:bodyPr>
            <a:normAutofit fontScale="77500" lnSpcReduction="20000"/>
          </a:bodyPr>
          <a:lstStyle/>
          <a:p>
            <a:r>
              <a:rPr lang="uk-UA" b="1" dirty="0" smtClean="0"/>
              <a:t>РозділІ.П.12</a:t>
            </a:r>
            <a:endParaRPr lang="uk-UA" dirty="0"/>
          </a:p>
          <a:p>
            <a:r>
              <a:rPr lang="uk-UA" dirty="0" smtClean="0"/>
              <a:t>• Педагогічні працівники, які мають педагогічне навантаження з кількох предметів, атестуються з того предмета, який викладають за спеціальністю. У цьому випадку присвоєна кваліфікаційна категорія поширюється на все педагогічне </a:t>
            </a:r>
            <a:r>
              <a:rPr lang="uk-UA" dirty="0" err="1" smtClean="0"/>
              <a:t>навантаження.Необхідною</a:t>
            </a:r>
            <a:r>
              <a:rPr lang="uk-UA" dirty="0" smtClean="0"/>
              <a:t> умовою при цьому є підвищення кваліфікації з навчальних предметів (інтегрованих курсів), що обов'язкові для вивчення відповідно до річного навчального плану закладу освіти</a:t>
            </a:r>
            <a:r>
              <a:rPr lang="uk-UA" dirty="0"/>
              <a:t>.</a:t>
            </a:r>
          </a:p>
          <a:p>
            <a:r>
              <a:rPr lang="uk-UA" dirty="0" smtClean="0"/>
              <a:t>• Якщо в міжатестаційний період педагогічного працівника довантажено годинами з інших предметів (інтегрованих курсів</a:t>
            </a:r>
            <a:r>
              <a:rPr lang="uk-UA" dirty="0"/>
              <a:t>),</a:t>
            </a:r>
            <a:r>
              <a:rPr lang="uk-UA" dirty="0" smtClean="0"/>
              <a:t>то присвоєна кваліфікаційна категорія поширюється на все педагогічне навантаження до чергової атестації</a:t>
            </a:r>
            <a:r>
              <a:rPr lang="uk-UA" dirty="0"/>
              <a:t>.</a:t>
            </a:r>
          </a:p>
          <a:p>
            <a:endParaRPr lang="uk-UA" dirty="0"/>
          </a:p>
          <a:p>
            <a:r>
              <a:rPr lang="uk-UA" b="1" dirty="0" smtClean="0"/>
              <a:t>Розділ ІІІ.п.11</a:t>
            </a:r>
            <a:endParaRPr lang="uk-UA" dirty="0"/>
          </a:p>
          <a:p>
            <a:r>
              <a:rPr lang="uk-UA" dirty="0" smtClean="0"/>
              <a:t>• У випадку проведення одночасної (в межах однієї процедури) атестації педагогічного працівника з двох і більше навчальних предметів (інтегрованих курсів, дисциплін), які ним викладаються,видається один атестаційний лист,що має </a:t>
            </a:r>
            <a:r>
              <a:rPr lang="uk-UA" dirty="0" err="1" smtClean="0"/>
              <a:t>міститиінформацію</a:t>
            </a:r>
            <a:r>
              <a:rPr lang="uk-UA" dirty="0" smtClean="0"/>
              <a:t> про результати атестації за кожним із таких навчальних предметів (інтегрованих курсів,дисциплін</a:t>
            </a:r>
            <a:r>
              <a:rPr lang="uk-UA" dirty="0"/>
              <a:t>)</a:t>
            </a:r>
          </a:p>
          <a:p>
            <a:endParaRPr lang="uk-UA" dirty="0"/>
          </a:p>
        </p:txBody>
      </p:sp>
    </p:spTree>
    <p:extLst>
      <p:ext uri="{BB962C8B-B14F-4D97-AF65-F5344CB8AC3E}">
        <p14:creationId xmlns:p14="http://schemas.microsoft.com/office/powerpoint/2010/main" xmlns="" val="1373097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400" b="1" dirty="0"/>
              <a:t>ОРГАНІЗАЦІЙНІ ЗАСАДИ ПРОВЕДЕННЯ АТЕСТАЦІЇ ПЕДАГОГІЧНИХ ПРАЦІВНИКІВ</a:t>
            </a:r>
            <a:endParaRPr lang="uk-UA" sz="2400" dirty="0"/>
          </a:p>
        </p:txBody>
      </p:sp>
      <p:sp>
        <p:nvSpPr>
          <p:cNvPr id="3" name="Объект 2"/>
          <p:cNvSpPr>
            <a:spLocks noGrp="1"/>
          </p:cNvSpPr>
          <p:nvPr>
            <p:ph idx="1"/>
          </p:nvPr>
        </p:nvSpPr>
        <p:spPr/>
        <p:txBody>
          <a:bodyPr>
            <a:normAutofit fontScale="77500" lnSpcReduction="20000"/>
          </a:bodyPr>
          <a:lstStyle/>
          <a:p>
            <a:r>
              <a:rPr lang="uk-UA" b="1" dirty="0" smtClean="0"/>
              <a:t>Розділ І. п. 3</a:t>
            </a:r>
            <a:endParaRPr lang="uk-UA" dirty="0"/>
          </a:p>
          <a:p>
            <a:r>
              <a:rPr lang="uk-UA" dirty="0" smtClean="0"/>
              <a:t>• За результатами атестації педагогічного працівника незалежно від обсягу його педагогічного навантаження (кількості навчальних предметів(інтегрованих курсів, дисциплін)встановлюється його відповідність або невідповідність займаній посаді та присвоюється або підтверджується відповідна кваліфікаційна категорія, звання/встановлюється(підтверджується) тарифний розряд (для педагогічних працівників,посади яких не передбачають присвоєння кваліфікаційних категорій</a:t>
            </a:r>
            <a:r>
              <a:rPr lang="uk-UA" dirty="0"/>
              <a:t>).</a:t>
            </a:r>
          </a:p>
          <a:p>
            <a:endParaRPr lang="uk-UA" dirty="0"/>
          </a:p>
          <a:p>
            <a:r>
              <a:rPr lang="uk-UA" b="1" dirty="0"/>
              <a:t>РозділІІІ.п.7</a:t>
            </a:r>
            <a:endParaRPr lang="uk-UA" dirty="0"/>
          </a:p>
          <a:p>
            <a:r>
              <a:rPr lang="uk-UA" dirty="0" smtClean="0"/>
              <a:t>• У разі тимчасової непрацездатності педагогічного працівника,який атестується, або настання інших обставин,що не залежать від його волі та перешкоджають проходженню ним атестації, проведення атестації або окремих засідань атестаційної комісії має бути перенесено за рішенням відповідної атестаційної комісії до припинення таких обставин,але не більше ніж на один рік</a:t>
            </a:r>
            <a:r>
              <a:rPr lang="uk-UA" dirty="0"/>
              <a:t>.</a:t>
            </a:r>
          </a:p>
          <a:p>
            <a:r>
              <a:rPr lang="uk-UA" dirty="0" smtClean="0"/>
              <a:t>• У такому випадку за педагогічним працівником зберігається раніше присвоєна кваліфікаційна категорія (педагогічне звання) до проходження ним атестації у порядку, визначеному цим Положенням</a:t>
            </a:r>
            <a:r>
              <a:rPr lang="uk-UA" dirty="0"/>
              <a:t>.</a:t>
            </a:r>
          </a:p>
          <a:p>
            <a:endParaRPr lang="uk-UA" dirty="0"/>
          </a:p>
        </p:txBody>
      </p:sp>
    </p:spTree>
    <p:extLst>
      <p:ext uri="{BB962C8B-B14F-4D97-AF65-F5344CB8AC3E}">
        <p14:creationId xmlns:p14="http://schemas.microsoft.com/office/powerpoint/2010/main" xmlns="" val="24197377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До уваги мешканців будинків по вул. Сосновій! - Українська громада"/>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638800" y="4293096"/>
            <a:ext cx="3505200" cy="1838325"/>
          </a:xfrm>
          <a:prstGeom prst="rect">
            <a:avLst/>
          </a:prstGeom>
          <a:noFill/>
          <a:extLst>
            <a:ext uri="{909E8E84-426E-40DD-AFC4-6F175D3DCCD1}">
              <a14:hiddenFill xmlns:a14="http://schemas.microsoft.com/office/drawing/2010/main" xmlns="">
                <a:solidFill>
                  <a:srgbClr val="FFFFFF"/>
                </a:solidFill>
              </a14:hiddenFill>
            </a:ext>
          </a:extLst>
        </p:spPr>
      </p:pic>
      <p:sp>
        <p:nvSpPr>
          <p:cNvPr id="3" name="Объект 2"/>
          <p:cNvSpPr>
            <a:spLocks noGrp="1"/>
          </p:cNvSpPr>
          <p:nvPr>
            <p:ph idx="1"/>
          </p:nvPr>
        </p:nvSpPr>
        <p:spPr/>
        <p:txBody>
          <a:bodyPr/>
          <a:lstStyle/>
          <a:p>
            <a:r>
              <a:rPr lang="uk-UA" dirty="0" smtClean="0"/>
              <a:t>На підставі рішення атестаційної комісії секретар оформляє атестаційний лист за вказаною формою згідно з Додатком 3 до Положення, у якому фіксується результат атестації педагогічного працівника</a:t>
            </a:r>
            <a:endParaRPr lang="uk-UA" dirty="0"/>
          </a:p>
          <a:p>
            <a:r>
              <a:rPr lang="uk-UA" dirty="0" smtClean="0">
                <a:solidFill>
                  <a:srgbClr val="FF0000"/>
                </a:solidFill>
              </a:rPr>
              <a:t>У Атестаційному листі відсутня характеристика діяльності педагогічного працівника в міжатестаційний період. Також немає й вимоги складати її до 1 березня та не пізніш як за десять днів до проведення атестації ознайомлювати з нею педагогічного працівника під особистий підпис</a:t>
            </a:r>
            <a:endParaRPr lang="uk-UA" dirty="0">
              <a:solidFill>
                <a:srgbClr val="FF0000"/>
              </a:solidFill>
            </a:endParaRPr>
          </a:p>
        </p:txBody>
      </p:sp>
      <p:sp>
        <p:nvSpPr>
          <p:cNvPr id="4" name="Заголовок 1"/>
          <p:cNvSpPr>
            <a:spLocks noGrp="1"/>
          </p:cNvSpPr>
          <p:nvPr>
            <p:ph type="title"/>
          </p:nvPr>
        </p:nvSpPr>
        <p:spPr/>
        <p:txBody>
          <a:bodyPr/>
          <a:lstStyle/>
          <a:p>
            <a:pPr algn="ctr"/>
            <a:r>
              <a:rPr lang="ru-RU" sz="2400" b="1" dirty="0"/>
              <a:t>ОРГАНІЗАЦІЙНІ ЗАСАДИ ПРОВЕДЕННЯ АТЕСТАЦІЇ ПЕДАГОГІЧНИХ ПРАЦІВНИКІВ</a:t>
            </a:r>
            <a:endParaRPr lang="uk-UA" sz="2400" dirty="0"/>
          </a:p>
        </p:txBody>
      </p:sp>
    </p:spTree>
    <p:extLst>
      <p:ext uri="{BB962C8B-B14F-4D97-AF65-F5344CB8AC3E}">
        <p14:creationId xmlns:p14="http://schemas.microsoft.com/office/powerpoint/2010/main" xmlns="" val="776316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800" b="1" dirty="0"/>
              <a:t>ОРГАНІЗАЦІЙНІ ЗАСАДИ ПРОВЕДЕННЯ АТЕСТАЦІЇ ПЕДАГОГІЧНИХ ПРАЦІВНИКІВ</a:t>
            </a:r>
            <a:endParaRPr lang="uk-UA" sz="2800" dirty="0"/>
          </a:p>
        </p:txBody>
      </p:sp>
      <p:sp>
        <p:nvSpPr>
          <p:cNvPr id="3" name="Объект 2"/>
          <p:cNvSpPr>
            <a:spLocks noGrp="1"/>
          </p:cNvSpPr>
          <p:nvPr>
            <p:ph idx="1"/>
          </p:nvPr>
        </p:nvSpPr>
        <p:spPr/>
        <p:txBody>
          <a:bodyPr>
            <a:normAutofit fontScale="92500" lnSpcReduction="10000"/>
          </a:bodyPr>
          <a:lstStyle/>
          <a:p>
            <a:r>
              <a:rPr lang="uk-UA" b="1" dirty="0" smtClean="0"/>
              <a:t>Розділ І п.12</a:t>
            </a:r>
            <a:endParaRPr lang="uk-UA" dirty="0"/>
          </a:p>
          <a:p>
            <a:r>
              <a:rPr lang="uk-UA" dirty="0" smtClean="0"/>
              <a:t>• Педагогічні працівники, які працюють за сумісництвом або на умовах строкового трудового договору,атестуються на загальних підставах</a:t>
            </a:r>
            <a:r>
              <a:rPr lang="uk-UA" dirty="0"/>
              <a:t>.</a:t>
            </a:r>
          </a:p>
          <a:p>
            <a:r>
              <a:rPr lang="uk-UA" dirty="0" smtClean="0"/>
              <a:t>• Педагогічні працівники,які обіймають різні педагогічні посади в одному і тому чи різних закладах освіти (зокрема керівники закладів освіти,які викладають предмети або здійснюють іншу педагогічну роботу</a:t>
            </a:r>
            <a:r>
              <a:rPr lang="uk-UA" dirty="0"/>
              <a:t>),</a:t>
            </a:r>
            <a:r>
              <a:rPr lang="uk-UA" dirty="0" smtClean="0"/>
              <a:t>атестуються за кожною з посад</a:t>
            </a:r>
            <a:r>
              <a:rPr lang="uk-UA" dirty="0"/>
              <a:t>.</a:t>
            </a:r>
          </a:p>
          <a:p>
            <a:r>
              <a:rPr lang="uk-UA" dirty="0" smtClean="0"/>
              <a:t>• Педагогічні працівники,які працюють у різних закладах освіти за однією і тією самою посадою та/або викладають один предмет (інтегрований курс</a:t>
            </a:r>
            <a:r>
              <a:rPr lang="uk-UA" dirty="0"/>
              <a:t>),</a:t>
            </a:r>
            <a:r>
              <a:rPr lang="uk-UA" dirty="0" smtClean="0"/>
              <a:t>атестуються за основним місцем роботи. У цьому випадку присвоєна педагогічному працівнику кваліфікаційна категорія та педагогічне звання або тарифний розряд,поширюються на все педагогічне навантаження за всіма місцями роботи та /або посадами</a:t>
            </a:r>
            <a:r>
              <a:rPr lang="uk-UA" dirty="0"/>
              <a:t>.</a:t>
            </a:r>
          </a:p>
          <a:p>
            <a:endParaRPr lang="uk-UA" dirty="0"/>
          </a:p>
        </p:txBody>
      </p:sp>
    </p:spTree>
    <p:extLst>
      <p:ext uri="{BB962C8B-B14F-4D97-AF65-F5344CB8AC3E}">
        <p14:creationId xmlns:p14="http://schemas.microsoft.com/office/powerpoint/2010/main" xmlns="" val="14134883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uk-UA" b="1" dirty="0"/>
              <a:t>РозділІ.п.14</a:t>
            </a:r>
            <a:endParaRPr lang="uk-UA" dirty="0"/>
          </a:p>
          <a:p>
            <a:r>
              <a:rPr lang="uk-UA" dirty="0" smtClean="0"/>
              <a:t>• За педагогічними працівниками, які </a:t>
            </a:r>
            <a:r>
              <a:rPr lang="uk-UA" dirty="0" err="1" smtClean="0"/>
              <a:t>переходятьна</a:t>
            </a:r>
            <a:r>
              <a:rPr lang="uk-UA" dirty="0" smtClean="0"/>
              <a:t> роботу з одного закладу освіти до іншого,а також на інші педагогічні посади у цьому закладі освіти або які перервали роботу на педагогічній посаді (незалежно від тривалості перерви у роботі</a:t>
            </a:r>
            <a:r>
              <a:rPr lang="uk-UA" dirty="0"/>
              <a:t>),</a:t>
            </a:r>
            <a:r>
              <a:rPr lang="uk-UA" dirty="0" smtClean="0"/>
              <a:t>зберігаються присвоєні за результатами останньої атестації кваліфікаційні категорії та педагогічні звання</a:t>
            </a:r>
            <a:r>
              <a:rPr lang="uk-UA" dirty="0"/>
              <a:t>.</a:t>
            </a:r>
          </a:p>
          <a:p>
            <a:r>
              <a:rPr lang="uk-UA" dirty="0" smtClean="0"/>
              <a:t>• Атестація таких працівників здійснюється </a:t>
            </a:r>
            <a:r>
              <a:rPr lang="uk-UA" b="1" dirty="0" smtClean="0"/>
              <a:t>не пізніше ніж через два роки </a:t>
            </a:r>
            <a:r>
              <a:rPr lang="uk-UA" dirty="0" smtClean="0"/>
              <a:t>після прийняття їх на роботу</a:t>
            </a:r>
            <a:r>
              <a:rPr lang="uk-UA" dirty="0"/>
              <a:t>.</a:t>
            </a:r>
          </a:p>
          <a:p>
            <a:endParaRPr lang="uk-UA" dirty="0"/>
          </a:p>
        </p:txBody>
      </p:sp>
      <p:sp>
        <p:nvSpPr>
          <p:cNvPr id="4" name="Заголовок 1"/>
          <p:cNvSpPr>
            <a:spLocks noGrp="1"/>
          </p:cNvSpPr>
          <p:nvPr>
            <p:ph type="title"/>
          </p:nvPr>
        </p:nvSpPr>
        <p:spPr/>
        <p:txBody>
          <a:bodyPr/>
          <a:lstStyle/>
          <a:p>
            <a:pPr algn="ctr"/>
            <a:r>
              <a:rPr lang="ru-RU" sz="2800" b="1" dirty="0"/>
              <a:t>ОРГАНІЗАЦІЙНІ ЗАСАДИ ПРОВЕДЕННЯ АТЕСТАЦІЇ ПЕДАГОГІЧНИХ ПРАЦІВНИКІВ</a:t>
            </a:r>
            <a:endParaRPr lang="uk-UA" sz="2800" dirty="0"/>
          </a:p>
        </p:txBody>
      </p:sp>
    </p:spTree>
    <p:extLst>
      <p:ext uri="{BB962C8B-B14F-4D97-AF65-F5344CB8AC3E}">
        <p14:creationId xmlns:p14="http://schemas.microsoft.com/office/powerpoint/2010/main" xmlns="" val="19827109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endParaRPr lang="uk-UA" dirty="0"/>
          </a:p>
          <a:p>
            <a:pPr algn="just"/>
            <a:r>
              <a:rPr lang="uk-UA" dirty="0" smtClean="0"/>
              <a:t>Педагогічні працівники,які були прийняті на посади до набрання чинності цим наказом, </a:t>
            </a:r>
            <a:r>
              <a:rPr lang="uk-UA" b="1" dirty="0" smtClean="0"/>
              <a:t>продовжують працювати </a:t>
            </a:r>
            <a:r>
              <a:rPr lang="uk-UA" dirty="0" smtClean="0"/>
              <a:t>у закладах освіти та мають вищу освіту за </a:t>
            </a:r>
            <a:r>
              <a:rPr lang="uk-UA" dirty="0" smtClean="0">
                <a:solidFill>
                  <a:srgbClr val="FF0000"/>
                </a:solidFill>
              </a:rPr>
              <a:t>спеціальностями,що не відповідають навчальним предметам </a:t>
            </a:r>
            <a:r>
              <a:rPr lang="uk-UA" dirty="0" smtClean="0"/>
              <a:t>(інтегрованим курсам, дисциплінам), які вони викладають,або педагогічній діяльності за посадою, </a:t>
            </a:r>
            <a:r>
              <a:rPr lang="uk-UA" b="1" dirty="0" smtClean="0"/>
              <a:t>вважаються такими, що мають відповідну посаді професійну кваліфікацію та атестуються на відповідність займаній посаді з присвоєнням кваліфікаційної категорії та педагогічних звань як такі, що мають відповідну освіту </a:t>
            </a:r>
            <a:r>
              <a:rPr lang="uk-UA" dirty="0" smtClean="0"/>
              <a:t>( п.2 наказу Міністерства освіти і науки України від 09.09.2022 №805 ) </a:t>
            </a:r>
            <a:endParaRPr lang="uk-UA" dirty="0"/>
          </a:p>
          <a:p>
            <a:endParaRPr lang="uk-UA" dirty="0"/>
          </a:p>
        </p:txBody>
      </p:sp>
      <p:sp>
        <p:nvSpPr>
          <p:cNvPr id="4" name="Заголовок 1"/>
          <p:cNvSpPr>
            <a:spLocks noGrp="1"/>
          </p:cNvSpPr>
          <p:nvPr>
            <p:ph type="title"/>
          </p:nvPr>
        </p:nvSpPr>
        <p:spPr/>
        <p:txBody>
          <a:bodyPr/>
          <a:lstStyle/>
          <a:p>
            <a:pPr algn="ctr"/>
            <a:r>
              <a:rPr lang="ru-RU" sz="2800" b="1" dirty="0"/>
              <a:t>ОРГАНІЗАЦІЙНІ ЗАСАДИ ПРОВЕДЕННЯ АТЕСТАЦІЇ ПЕДАГОГІЧНИХ ПРАЦІВНИКІВ</a:t>
            </a:r>
            <a:endParaRPr lang="uk-UA" sz="2800" dirty="0"/>
          </a:p>
        </p:txBody>
      </p:sp>
    </p:spTree>
    <p:extLst>
      <p:ext uri="{BB962C8B-B14F-4D97-AF65-F5344CB8AC3E}">
        <p14:creationId xmlns:p14="http://schemas.microsoft.com/office/powerpoint/2010/main" xmlns="" val="7139557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седство">
  <a:themeElements>
    <a:clrScheme name="Соседство">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оседство">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65</TotalTime>
  <Words>1784</Words>
  <Application>Microsoft Office PowerPoint</Application>
  <PresentationFormat>Экран (4:3)</PresentationFormat>
  <Paragraphs>95</Paragraphs>
  <Slides>20</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Соседство</vt:lpstr>
      <vt:lpstr>  Атестація педагогічних працівників</vt:lpstr>
      <vt:lpstr>НОРМАТИВНО-ПРАВОВА БАЗА </vt:lpstr>
      <vt:lpstr>Розділ І. п. 4 Атестація є обов'язковою </vt:lpstr>
      <vt:lpstr>ОРГАНІЗАЦІЙНІ ЗАСАДИ ПРОВЕДЕННЯАТЕСТАЦІЇ ПЕДАГОГІЧНИХ ПРАЦІВНИКІВ </vt:lpstr>
      <vt:lpstr>ОРГАНІЗАЦІЙНІ ЗАСАДИ ПРОВЕДЕННЯ АТЕСТАЦІЇ ПЕДАГОГІЧНИХ ПРАЦІВНИКІВ</vt:lpstr>
      <vt:lpstr>ОРГАНІЗАЦІЙНІ ЗАСАДИ ПРОВЕДЕННЯ АТЕСТАЦІЇ ПЕДАГОГІЧНИХ ПРАЦІВНИКІВ</vt:lpstr>
      <vt:lpstr>ОРГАНІЗАЦІЙНІ ЗАСАДИ ПРОВЕДЕННЯ АТЕСТАЦІЇ ПЕДАГОГІЧНИХ ПРАЦІВНИКІВ</vt:lpstr>
      <vt:lpstr>ОРГАНІЗАЦІЙНІ ЗАСАДИ ПРОВЕДЕННЯ АТЕСТАЦІЇ ПЕДАГОГІЧНИХ ПРАЦІВНИКІВ</vt:lpstr>
      <vt:lpstr>ОРГАНІЗАЦІЙНІ ЗАСАДИ ПРОВЕДЕННЯ АТЕСТАЦІЇ ПЕДАГОГІЧНИХ ПРАЦІВНИКІВ</vt:lpstr>
      <vt:lpstr>ОРГАНІЗАЦІЙНІ ЗАСАДИ ПРОВЕДЕННЯ АТЕСТАЦІЇ ПЕДАГОГІЧНИХ ПРАЦІВНИКІВ</vt:lpstr>
      <vt:lpstr>Слайд 11</vt:lpstr>
      <vt:lpstr>ПОРЯДОК ПРОВЕДЕННЯ АТЕСТАЦІЇ</vt:lpstr>
      <vt:lpstr>ПОРЯДОК ПРОВЕДЕННЯ АТЕСТАЦІЇ</vt:lpstr>
      <vt:lpstr>ПОРЯДОК ПРОВЕДЕННЯ АТЕСТАЦІЇ </vt:lpstr>
      <vt:lpstr>ОСКАРЖЕННЯ РІШЕНЬ АТЕСТАЦІЙНИХ КОМІСІЙ</vt:lpstr>
      <vt:lpstr>ВИМОГИ ДО ПРИСВОЄННЯ КВАЛІФІКАЦІЙНИХ КАТЕГОРІЙ</vt:lpstr>
      <vt:lpstr>ПОЗАЧЕРГОВА АТЕСТАЦІЯ </vt:lpstr>
      <vt:lpstr>ПОЗАЧЕРГОВА АТЕСТАЦІЯ </vt:lpstr>
      <vt:lpstr>Міжатестаційний період</vt:lpstr>
      <vt:lpstr>ПІДВИЩЕННЯ КВАЛІФІКАЦІЇ</vt:lpstr>
    </vt:vector>
  </TitlesOfParts>
  <Company>UkraineHouse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Атестація педагогічних працівників</dc:title>
  <dc:creator>Administrator</dc:creator>
  <cp:lastModifiedBy>User</cp:lastModifiedBy>
  <cp:revision>9</cp:revision>
  <dcterms:created xsi:type="dcterms:W3CDTF">2023-10-22T16:33:23Z</dcterms:created>
  <dcterms:modified xsi:type="dcterms:W3CDTF">2023-12-18T21:33:36Z</dcterms:modified>
</cp:coreProperties>
</file>